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335" r:id="rId2"/>
    <p:sldId id="2449" r:id="rId3"/>
    <p:sldId id="2395" r:id="rId4"/>
    <p:sldId id="570" r:id="rId5"/>
    <p:sldId id="2501" r:id="rId6"/>
    <p:sldId id="583" r:id="rId7"/>
    <p:sldId id="580" r:id="rId8"/>
    <p:sldId id="562" r:id="rId9"/>
    <p:sldId id="568" r:id="rId10"/>
    <p:sldId id="385" r:id="rId11"/>
    <p:sldId id="702" r:id="rId12"/>
    <p:sldId id="703" r:id="rId13"/>
    <p:sldId id="2382" r:id="rId14"/>
    <p:sldId id="386" r:id="rId15"/>
    <p:sldId id="263" r:id="rId16"/>
    <p:sldId id="296" r:id="rId17"/>
    <p:sldId id="297" r:id="rId18"/>
    <p:sldId id="298" r:id="rId19"/>
    <p:sldId id="301" r:id="rId20"/>
    <p:sldId id="302" r:id="rId21"/>
    <p:sldId id="381" r:id="rId22"/>
    <p:sldId id="2438" r:id="rId23"/>
    <p:sldId id="397" r:id="rId24"/>
    <p:sldId id="2076" r:id="rId25"/>
    <p:sldId id="2036" r:id="rId26"/>
    <p:sldId id="2082" r:id="rId27"/>
    <p:sldId id="2079" r:id="rId28"/>
    <p:sldId id="2090" r:id="rId29"/>
    <p:sldId id="2102" r:id="rId30"/>
    <p:sldId id="387" r:id="rId31"/>
    <p:sldId id="2096" r:id="rId32"/>
    <p:sldId id="2104" r:id="rId33"/>
    <p:sldId id="2098" r:id="rId34"/>
    <p:sldId id="2106" r:id="rId35"/>
    <p:sldId id="2105" r:id="rId36"/>
    <p:sldId id="2109" r:id="rId37"/>
    <p:sldId id="2088" r:id="rId38"/>
    <p:sldId id="2527" r:id="rId39"/>
    <p:sldId id="2084" r:id="rId40"/>
    <p:sldId id="2085" r:id="rId41"/>
    <p:sldId id="2091" r:id="rId42"/>
    <p:sldId id="2087" r:id="rId43"/>
    <p:sldId id="389" r:id="rId44"/>
    <p:sldId id="2243" r:id="rId45"/>
    <p:sldId id="2537" r:id="rId46"/>
    <p:sldId id="2440" r:id="rId47"/>
    <p:sldId id="398" r:id="rId48"/>
    <p:sldId id="710" r:id="rId49"/>
    <p:sldId id="711" r:id="rId50"/>
    <p:sldId id="697" r:id="rId51"/>
    <p:sldId id="2439" r:id="rId52"/>
    <p:sldId id="2533" r:id="rId53"/>
    <p:sldId id="403" r:id="rId54"/>
    <p:sldId id="404" r:id="rId55"/>
    <p:sldId id="2538" r:id="rId56"/>
    <p:sldId id="2442" r:id="rId57"/>
    <p:sldId id="2536" r:id="rId58"/>
    <p:sldId id="2535" r:id="rId59"/>
    <p:sldId id="390" r:id="rId60"/>
    <p:sldId id="432" r:id="rId61"/>
    <p:sldId id="433" r:id="rId62"/>
    <p:sldId id="391" r:id="rId63"/>
    <p:sldId id="436" r:id="rId64"/>
    <p:sldId id="437" r:id="rId65"/>
    <p:sldId id="438" r:id="rId66"/>
    <p:sldId id="434" r:id="rId67"/>
    <p:sldId id="435" r:id="rId68"/>
    <p:sldId id="2534" r:id="rId69"/>
    <p:sldId id="2450" r:id="rId70"/>
    <p:sldId id="442" r:id="rId71"/>
    <p:sldId id="443" r:id="rId72"/>
    <p:sldId id="440" r:id="rId73"/>
    <p:sldId id="2539" r:id="rId74"/>
    <p:sldId id="653" r:id="rId75"/>
    <p:sldId id="411" r:id="rId76"/>
    <p:sldId id="692" r:id="rId77"/>
    <p:sldId id="675" r:id="rId78"/>
    <p:sldId id="687" r:id="rId79"/>
    <p:sldId id="688" r:id="rId80"/>
    <p:sldId id="652" r:id="rId81"/>
    <p:sldId id="690" r:id="rId82"/>
    <p:sldId id="654" r:id="rId83"/>
    <p:sldId id="665" r:id="rId84"/>
    <p:sldId id="2520" r:id="rId85"/>
    <p:sldId id="2444" r:id="rId86"/>
    <p:sldId id="430" r:id="rId87"/>
    <p:sldId id="405" r:id="rId88"/>
    <p:sldId id="414" r:id="rId89"/>
    <p:sldId id="417" r:id="rId90"/>
    <p:sldId id="418" r:id="rId91"/>
    <p:sldId id="422" r:id="rId92"/>
    <p:sldId id="423" r:id="rId93"/>
    <p:sldId id="424" r:id="rId94"/>
    <p:sldId id="416" r:id="rId95"/>
    <p:sldId id="426" r:id="rId96"/>
    <p:sldId id="425" r:id="rId97"/>
    <p:sldId id="407" r:id="rId98"/>
    <p:sldId id="396" r:id="rId99"/>
    <p:sldId id="2453" r:id="rId100"/>
    <p:sldId id="712" r:id="rId101"/>
    <p:sldId id="713" r:id="rId102"/>
    <p:sldId id="715" r:id="rId103"/>
    <p:sldId id="716" r:id="rId104"/>
    <p:sldId id="717" r:id="rId105"/>
    <p:sldId id="2540" r:id="rId106"/>
    <p:sldId id="2508" r:id="rId107"/>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353"/>
  </p:normalViewPr>
  <p:slideViewPr>
    <p:cSldViewPr snapToGrid="0">
      <p:cViewPr varScale="1">
        <p:scale>
          <a:sx n="88" d="100"/>
          <a:sy n="88" d="100"/>
        </p:scale>
        <p:origin x="944"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2024-04-12</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e365f4e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e365f4e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759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3e3f03a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3e3f03a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i="1"/>
          </a:p>
        </p:txBody>
      </p:sp>
    </p:spTree>
    <p:extLst>
      <p:ext uri="{BB962C8B-B14F-4D97-AF65-F5344CB8AC3E}">
        <p14:creationId xmlns:p14="http://schemas.microsoft.com/office/powerpoint/2010/main" val="847529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36</a:t>
            </a:fld>
            <a:endParaRPr lang="sv-SE"/>
          </a:p>
        </p:txBody>
      </p:sp>
    </p:spTree>
    <p:extLst>
      <p:ext uri="{BB962C8B-B14F-4D97-AF65-F5344CB8AC3E}">
        <p14:creationId xmlns:p14="http://schemas.microsoft.com/office/powerpoint/2010/main" val="372361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45</a:t>
            </a:fld>
            <a:endParaRPr lang="en-US"/>
          </a:p>
        </p:txBody>
      </p:sp>
    </p:spTree>
    <p:extLst>
      <p:ext uri="{BB962C8B-B14F-4D97-AF65-F5344CB8AC3E}">
        <p14:creationId xmlns:p14="http://schemas.microsoft.com/office/powerpoint/2010/main" val="499087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3075746C-E621-8E4B-8CC0-3BE97110A356}" type="slidenum">
              <a:rPr lang="en-US" smtClean="0"/>
              <a:t>46</a:t>
            </a:fld>
            <a:endParaRPr lang="en-US"/>
          </a:p>
        </p:txBody>
      </p:sp>
    </p:spTree>
    <p:extLst>
      <p:ext uri="{BB962C8B-B14F-4D97-AF65-F5344CB8AC3E}">
        <p14:creationId xmlns:p14="http://schemas.microsoft.com/office/powerpoint/2010/main" val="3013548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rgbClr val="FFCC99"/>
                </a:solidFill>
                <a:latin typeface="Times New Roman" panose="02020603050405020304" pitchFamily="18" charset="0"/>
              </a:defRPr>
            </a:lvl1pPr>
            <a:lvl2pPr marL="742950" indent="-285750" defTabSz="966788">
              <a:defRPr sz="2400" b="1">
                <a:solidFill>
                  <a:srgbClr val="FFCC99"/>
                </a:solidFill>
                <a:latin typeface="Times New Roman" panose="02020603050405020304" pitchFamily="18" charset="0"/>
              </a:defRPr>
            </a:lvl2pPr>
            <a:lvl3pPr marL="1143000" indent="-228600" defTabSz="966788">
              <a:defRPr sz="2400" b="1">
                <a:solidFill>
                  <a:srgbClr val="FFCC99"/>
                </a:solidFill>
                <a:latin typeface="Times New Roman" panose="02020603050405020304" pitchFamily="18" charset="0"/>
              </a:defRPr>
            </a:lvl3pPr>
            <a:lvl4pPr marL="1600200" indent="-228600" defTabSz="966788">
              <a:defRPr sz="2400" b="1">
                <a:solidFill>
                  <a:srgbClr val="FFCC99"/>
                </a:solidFill>
                <a:latin typeface="Times New Roman" panose="02020603050405020304" pitchFamily="18" charset="0"/>
              </a:defRPr>
            </a:lvl4pPr>
            <a:lvl5pPr marL="2057400" indent="-228600" defTabSz="966788">
              <a:defRPr sz="2400" b="1">
                <a:solidFill>
                  <a:srgbClr val="FFCC99"/>
                </a:solidFill>
                <a:latin typeface="Times New Roman" panose="02020603050405020304" pitchFamily="18" charset="0"/>
              </a:defRPr>
            </a:lvl5pPr>
            <a:lvl6pPr marL="2514600" indent="-228600" defTabSz="966788"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defTabSz="966788"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defTabSz="966788"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defTabSz="966788" eaLnBrk="0" fontAlgn="base" hangingPunct="0">
              <a:spcBef>
                <a:spcPct val="0"/>
              </a:spcBef>
              <a:spcAft>
                <a:spcPct val="0"/>
              </a:spcAft>
              <a:defRPr sz="2400" b="1">
                <a:solidFill>
                  <a:srgbClr val="FFCC99"/>
                </a:solidFill>
                <a:latin typeface="Times New Roman" panose="02020603050405020304" pitchFamily="18" charset="0"/>
              </a:defRPr>
            </a:lvl9pPr>
          </a:lstStyle>
          <a:p>
            <a:fld id="{FEF15769-D768-4E97-A24C-4052822D51B5}" type="slidenum">
              <a:rPr lang="en-US" altLang="en-US" sz="1400" b="0" smtClean="0">
                <a:solidFill>
                  <a:schemeClr val="tx1"/>
                </a:solidFill>
              </a:rPr>
              <a:pPr/>
              <a:t>51</a:t>
            </a:fld>
            <a:endParaRPr lang="en-US" altLang="en-US" sz="1400" b="0">
              <a:solidFill>
                <a:schemeClr val="tx1"/>
              </a:solidFill>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4111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1284325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73</a:t>
            </a:fld>
            <a:endParaRPr lang="en-US"/>
          </a:p>
        </p:txBody>
      </p:sp>
    </p:spTree>
    <p:extLst>
      <p:ext uri="{BB962C8B-B14F-4D97-AF65-F5344CB8AC3E}">
        <p14:creationId xmlns:p14="http://schemas.microsoft.com/office/powerpoint/2010/main" val="1447092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9022AA1-5BDC-49FC-A0F7-606C267E3CEB}" type="slidenum">
              <a:rPr lang="en-US" altLang="en-US" sz="1400" smtClean="0"/>
              <a:pPr>
                <a:spcBef>
                  <a:spcPct val="0"/>
                </a:spcBef>
              </a:pPr>
              <a:t>74</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520373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9C21EE-8ADA-4444-AA05-AEA213AB465E}" type="slidenum">
              <a:rPr lang="en-US" altLang="en-US" sz="1400" smtClean="0"/>
              <a:pPr>
                <a:spcBef>
                  <a:spcPct val="0"/>
                </a:spcBef>
              </a:pPr>
              <a:t>83</a:t>
            </a:fld>
            <a:endParaRPr lang="en-US" altLang="en-US" sz="14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385491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626187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99</a:t>
            </a:fld>
            <a:endParaRPr lang="en-US"/>
          </a:p>
        </p:txBody>
      </p:sp>
    </p:spTree>
    <p:extLst>
      <p:ext uri="{BB962C8B-B14F-4D97-AF65-F5344CB8AC3E}">
        <p14:creationId xmlns:p14="http://schemas.microsoft.com/office/powerpoint/2010/main" val="1218392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105</a:t>
            </a:fld>
            <a:endParaRPr lang="en-US"/>
          </a:p>
        </p:txBody>
      </p:sp>
    </p:spTree>
    <p:extLst>
      <p:ext uri="{BB962C8B-B14F-4D97-AF65-F5344CB8AC3E}">
        <p14:creationId xmlns:p14="http://schemas.microsoft.com/office/powerpoint/2010/main" val="121354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a:p>
        </p:txBody>
      </p:sp>
      <p:sp>
        <p:nvSpPr>
          <p:cNvPr id="4" name="Slide Number Placeholder 3"/>
          <p:cNvSpPr>
            <a:spLocks noGrp="1"/>
          </p:cNvSpPr>
          <p:nvPr>
            <p:ph type="sldNum" sz="quarter" idx="10"/>
          </p:nvPr>
        </p:nvSpPr>
        <p:spPr/>
        <p:txBody>
          <a:bodyPr/>
          <a:lstStyle/>
          <a:p>
            <a:fld id="{3075746C-E621-8E4B-8CC0-3BE97110A356}" type="slidenum">
              <a:rPr lang="en-US" smtClean="0"/>
              <a:t>106</a:t>
            </a:fld>
            <a:endParaRPr lang="en-US"/>
          </a:p>
        </p:txBody>
      </p:sp>
    </p:spTree>
    <p:extLst>
      <p:ext uri="{BB962C8B-B14F-4D97-AF65-F5344CB8AC3E}">
        <p14:creationId xmlns:p14="http://schemas.microsoft.com/office/powerpoint/2010/main" val="3638611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3217563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9DC289-C093-4A03-96E3-7FA6F6D9C6F5}" type="slidenum">
              <a:rPr lang="en-US" smtClean="0"/>
              <a:t>4</a:t>
            </a:fld>
            <a:endParaRPr lang="en-US"/>
          </a:p>
        </p:txBody>
      </p:sp>
    </p:spTree>
    <p:extLst>
      <p:ext uri="{BB962C8B-B14F-4D97-AF65-F5344CB8AC3E}">
        <p14:creationId xmlns:p14="http://schemas.microsoft.com/office/powerpoint/2010/main" val="3029257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92931B3-D1ED-44D1-8498-D134CB2D3981}" type="slidenum">
              <a:rPr lang="en-US" sz="1400" b="0" smtClean="0">
                <a:solidFill>
                  <a:schemeClr val="tx1"/>
                </a:solidFill>
              </a:rPr>
              <a:pPr eaLnBrk="1" hangingPunct="1"/>
              <a:t>5</a:t>
            </a:fld>
            <a:endParaRPr lang="en-US" sz="1400" b="0">
              <a:solidFill>
                <a:schemeClr val="tx1"/>
              </a:solidFill>
            </a:endParaRPr>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33406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5E2D6372-8807-4693-A2E2-37B838CBA132}" type="slidenum">
              <a:rPr lang="en-US" sz="1400" b="0" smtClean="0">
                <a:solidFill>
                  <a:schemeClr val="tx1"/>
                </a:solidFill>
              </a:rPr>
              <a:pPr eaLnBrk="1" hangingPunct="1"/>
              <a:t>11</a:t>
            </a:fld>
            <a:endParaRPr lang="en-US" sz="1400" b="0">
              <a:solidFill>
                <a:schemeClr val="tx1"/>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69BF43E0-29AD-4CEF-8696-E38E8D03C4F9}" type="slidenum">
              <a:rPr lang="en-US" sz="1400" b="0" smtClean="0">
                <a:solidFill>
                  <a:schemeClr val="tx1"/>
                </a:solidFill>
              </a:rPr>
              <a:pPr eaLnBrk="1" hangingPunct="1"/>
              <a:t>12</a:t>
            </a:fld>
            <a:endParaRPr lang="en-US" sz="1400" b="0">
              <a:solidFill>
                <a:schemeClr val="tx1"/>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9DC289-C093-4A03-96E3-7FA6F6D9C6F5}" type="slidenum">
              <a:rPr lang="en-US" smtClean="0"/>
              <a:t>14</a:t>
            </a:fld>
            <a:endParaRPr lang="en-US"/>
          </a:p>
        </p:txBody>
      </p:sp>
    </p:spTree>
    <p:extLst>
      <p:ext uri="{BB962C8B-B14F-4D97-AF65-F5344CB8AC3E}">
        <p14:creationId xmlns:p14="http://schemas.microsoft.com/office/powerpoint/2010/main" val="3884866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38113" y="739775"/>
            <a:ext cx="6581775" cy="37036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685800" y="4689475"/>
            <a:ext cx="5486399" cy="444341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lang="en-US" sz="1200" b="0" i="0" u="none" strike="noStrike" cap="none">
              <a:solidFill>
                <a:schemeClr val="dk1"/>
              </a:solidFill>
              <a:latin typeface="Calibri"/>
              <a:ea typeface="Calibri"/>
              <a:cs typeface="Calibri"/>
              <a:sym typeface="Calibri"/>
            </a:endParaRPr>
          </a:p>
        </p:txBody>
      </p:sp>
      <p:sp>
        <p:nvSpPr>
          <p:cNvPr id="357" name="Shape 357"/>
          <p:cNvSpPr txBox="1">
            <a:spLocks noGrp="1"/>
          </p:cNvSpPr>
          <p:nvPr>
            <p:ph type="sldNum" idx="12"/>
          </p:nvPr>
        </p:nvSpPr>
        <p:spPr>
          <a:xfrm>
            <a:off x="3884612" y="9377363"/>
            <a:ext cx="2971799" cy="493711"/>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extLst>
      <p:ext uri="{BB962C8B-B14F-4D97-AF65-F5344CB8AC3E}">
        <p14:creationId xmlns:p14="http://schemas.microsoft.com/office/powerpoint/2010/main" val="1729941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2024-04-12</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2024-04-12</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2024-04-12</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106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6684" y="301625"/>
            <a:ext cx="9751483" cy="1143000"/>
          </a:xfrm>
        </p:spPr>
        <p:txBody>
          <a:bodyPr/>
          <a:lstStyle/>
          <a:p>
            <a:r>
              <a:rPr lang="en-US"/>
              <a:t>Click to edit Master title style</a:t>
            </a:r>
            <a:endParaRPr lang="en-SG"/>
          </a:p>
        </p:txBody>
      </p:sp>
      <p:sp>
        <p:nvSpPr>
          <p:cNvPr id="3" name="Text Placeholder 2"/>
          <p:cNvSpPr>
            <a:spLocks noGrp="1"/>
          </p:cNvSpPr>
          <p:nvPr>
            <p:ph type="body" sz="half" idx="1"/>
          </p:nvPr>
        </p:nvSpPr>
        <p:spPr>
          <a:xfrm>
            <a:off x="1826684" y="1827213"/>
            <a:ext cx="4773083"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802967" y="1827213"/>
            <a:ext cx="47752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a:xfrm>
            <a:off x="609600" y="6248400"/>
            <a:ext cx="28448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smtClean="0"/>
            </a:lvl1pPr>
          </a:lstStyle>
          <a:p>
            <a:pPr>
              <a:defRPr/>
            </a:pPr>
            <a:r>
              <a:rPr lang="en-US"/>
              <a:t> Sensor Network - Routing</a:t>
            </a:r>
          </a:p>
        </p:txBody>
      </p:sp>
      <p:sp>
        <p:nvSpPr>
          <p:cNvPr id="7" name="Slide Number Placeholder 6"/>
          <p:cNvSpPr>
            <a:spLocks noGrp="1"/>
          </p:cNvSpPr>
          <p:nvPr>
            <p:ph type="sldNum" sz="quarter" idx="12"/>
          </p:nvPr>
        </p:nvSpPr>
        <p:spPr>
          <a:xfrm>
            <a:off x="8737600" y="6248400"/>
            <a:ext cx="2844800" cy="457200"/>
          </a:xfrm>
          <a:prstGeom prst="ellipse">
            <a:avLst/>
          </a:prstGeom>
        </p:spPr>
        <p:txBody>
          <a:bodyPr wrap="square" numCol="1" anchor="t" anchorCtr="0" compatLnSpc="1">
            <a:prstTxWarp prst="textNoShape">
              <a:avLst/>
            </a:prstTxWarp>
          </a:bodyPr>
          <a:lstStyle>
            <a:lvl1pPr eaLnBrk="1" hangingPunct="1">
              <a:defRPr/>
            </a:lvl1pPr>
          </a:lstStyle>
          <a:p>
            <a:pPr>
              <a:defRPr/>
            </a:pPr>
            <a:fld id="{B19844CF-3D2C-4610-8CE1-79158AC898B6}" type="slidenum">
              <a:rPr lang="en-US" altLang="en-US"/>
              <a:pPr>
                <a:defRPr/>
              </a:pPr>
              <a:t>‹#›</a:t>
            </a:fld>
            <a:endParaRPr lang="en-US" altLang="en-US"/>
          </a:p>
        </p:txBody>
      </p:sp>
    </p:spTree>
    <p:extLst>
      <p:ext uri="{BB962C8B-B14F-4D97-AF65-F5344CB8AC3E}">
        <p14:creationId xmlns:p14="http://schemas.microsoft.com/office/powerpoint/2010/main" val="1060027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97482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lvl1pPr>
              <a:defRPr>
                <a:latin typeface="+mj-lt"/>
              </a:defRPr>
            </a:lvl1pPr>
            <a:lvl2pPr>
              <a:defRPr>
                <a:latin typeface="+mj-lt"/>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2024-04-12</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2024-04-12</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2024-04-12</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2024-04-12</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2024-04-12</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2024-04-12</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2024-04-12</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2024-04-12</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2024-04-12</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a:effectLst/>
                <a:latin typeface="+mn-lt"/>
              </a:rPr>
              <a:t>Wireless Networking</a:t>
            </a:r>
            <a:endParaRPr lang="en-US" sz="6250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a:latin typeface="+mj-lt"/>
              </a:rPr>
              <a:t>Ambuj Varshney</a:t>
            </a:r>
          </a:p>
          <a:p>
            <a:r>
              <a:rPr lang="en-US" sz="2800">
                <a:latin typeface="+mj-lt"/>
                <a:hlinkClick r:id="rId3"/>
              </a:rPr>
              <a:t>ambujv@nus.edu.sg</a:t>
            </a:r>
            <a:endParaRPr lang="en-US" sz="2800">
              <a:latin typeface="+mj-lt"/>
            </a:endParaRPr>
          </a:p>
          <a:p>
            <a:r>
              <a:rPr lang="en-US">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4924-771C-4728-B6BD-CBFFE9EDA0F9}"/>
              </a:ext>
            </a:extLst>
          </p:cNvPr>
          <p:cNvSpPr>
            <a:spLocks noGrp="1"/>
          </p:cNvSpPr>
          <p:nvPr>
            <p:ph type="title"/>
          </p:nvPr>
        </p:nvSpPr>
        <p:spPr>
          <a:xfrm>
            <a:off x="838200" y="196830"/>
            <a:ext cx="10515600" cy="1325563"/>
          </a:xfrm>
        </p:spPr>
        <p:txBody>
          <a:bodyPr/>
          <a:lstStyle/>
          <a:p>
            <a:r>
              <a:rPr lang="en-US"/>
              <a:t>Time difference of arrival (</a:t>
            </a:r>
            <a:r>
              <a:rPr lang="en-US" err="1"/>
              <a:t>TDoA</a:t>
            </a:r>
            <a:r>
              <a:rPr lang="en-US"/>
              <a:t>)</a:t>
            </a:r>
          </a:p>
        </p:txBody>
      </p:sp>
      <p:sp>
        <p:nvSpPr>
          <p:cNvPr id="3" name="Content Placeholder 2">
            <a:extLst>
              <a:ext uri="{FF2B5EF4-FFF2-40B4-BE49-F238E27FC236}">
                <a16:creationId xmlns:a16="http://schemas.microsoft.com/office/drawing/2014/main" id="{1045E397-DAD2-43F9-8F36-0AB9D652C2BD}"/>
              </a:ext>
            </a:extLst>
          </p:cNvPr>
          <p:cNvSpPr>
            <a:spLocks noGrp="1"/>
          </p:cNvSpPr>
          <p:nvPr>
            <p:ph idx="1"/>
          </p:nvPr>
        </p:nvSpPr>
        <p:spPr>
          <a:xfrm>
            <a:off x="838200" y="1466597"/>
            <a:ext cx="10515600" cy="4351338"/>
          </a:xfrm>
        </p:spPr>
        <p:txBody>
          <a:bodyPr>
            <a:normAutofit lnSpcReduction="10000"/>
          </a:bodyPr>
          <a:lstStyle/>
          <a:p>
            <a:r>
              <a:rPr lang="en-US">
                <a:latin typeface="+mj-lt"/>
              </a:rPr>
              <a:t>Device transmits and infrastructure receives transmission</a:t>
            </a:r>
          </a:p>
          <a:p>
            <a:pPr lvl="1"/>
            <a:r>
              <a:rPr lang="en-US">
                <a:latin typeface="+mj-lt"/>
              </a:rPr>
              <a:t>Multiple infrastructure nodes receive at different times based on distance</a:t>
            </a:r>
          </a:p>
          <a:p>
            <a:pPr lvl="1"/>
            <a:endParaRPr lang="en-US">
              <a:latin typeface="+mj-lt"/>
            </a:endParaRPr>
          </a:p>
          <a:p>
            <a:r>
              <a:rPr lang="en-US">
                <a:latin typeface="+mj-lt"/>
              </a:rPr>
              <a:t>Determine distance by knowing</a:t>
            </a:r>
          </a:p>
          <a:p>
            <a:pPr lvl="1"/>
            <a:r>
              <a:rPr lang="en-US">
                <a:latin typeface="+mj-lt"/>
              </a:rPr>
              <a:t>Exact position of infrastructure</a:t>
            </a:r>
          </a:p>
          <a:p>
            <a:pPr lvl="1"/>
            <a:r>
              <a:rPr lang="en-US">
                <a:latin typeface="+mj-lt"/>
              </a:rPr>
              <a:t>Time of arrival at two different locations</a:t>
            </a:r>
          </a:p>
          <a:p>
            <a:pPr lvl="1"/>
            <a:r>
              <a:rPr lang="en-US">
                <a:latin typeface="+mj-lt"/>
              </a:rPr>
              <a:t>Signal velocity (i.e. speed of light)</a:t>
            </a:r>
          </a:p>
          <a:p>
            <a:pPr lvl="1"/>
            <a:endParaRPr lang="en-US">
              <a:latin typeface="+mj-lt"/>
            </a:endParaRPr>
          </a:p>
          <a:p>
            <a:r>
              <a:rPr lang="en-US">
                <a:latin typeface="+mj-lt"/>
              </a:rPr>
              <a:t>Doesn’t require synchronization with infrastructure!</a:t>
            </a:r>
          </a:p>
          <a:p>
            <a:pPr lvl="1"/>
            <a:r>
              <a:rPr lang="en-US">
                <a:latin typeface="+mj-lt"/>
              </a:rPr>
              <a:t>Still requires synchronization between infrastructure nodes</a:t>
            </a:r>
          </a:p>
          <a:p>
            <a:pPr lvl="1"/>
            <a:r>
              <a:rPr lang="en-US">
                <a:latin typeface="+mj-lt"/>
              </a:rPr>
              <a:t>Does require device to transmit loud enough for infrastructure to hear it…</a:t>
            </a:r>
          </a:p>
        </p:txBody>
      </p:sp>
      <p:sp>
        <p:nvSpPr>
          <p:cNvPr id="4" name="Slide Number Placeholder 3">
            <a:extLst>
              <a:ext uri="{FF2B5EF4-FFF2-40B4-BE49-F238E27FC236}">
                <a16:creationId xmlns:a16="http://schemas.microsoft.com/office/drawing/2014/main" id="{57F7FC7D-2CF9-4A86-83C5-2A12F4DFF161}"/>
              </a:ext>
            </a:extLst>
          </p:cNvPr>
          <p:cNvSpPr>
            <a:spLocks noGrp="1"/>
          </p:cNvSpPr>
          <p:nvPr>
            <p:ph type="sldNum" sz="quarter" idx="12"/>
          </p:nvPr>
        </p:nvSpPr>
        <p:spPr/>
        <p:txBody>
          <a:bodyPr/>
          <a:lstStyle/>
          <a:p>
            <a:fld id="{0778C724-3839-4D76-A707-B4C23905D055}" type="slidenum">
              <a:rPr lang="en-US" smtClean="0"/>
              <a:t>10</a:t>
            </a:fld>
            <a:endParaRPr lang="en-US"/>
          </a:p>
        </p:txBody>
      </p:sp>
    </p:spTree>
    <p:extLst>
      <p:ext uri="{BB962C8B-B14F-4D97-AF65-F5344CB8AC3E}">
        <p14:creationId xmlns:p14="http://schemas.microsoft.com/office/powerpoint/2010/main" val="40133790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AC02-0172-4843-9156-426FAD6EB586}"/>
              </a:ext>
            </a:extLst>
          </p:cNvPr>
          <p:cNvSpPr>
            <a:spLocks noGrp="1"/>
          </p:cNvSpPr>
          <p:nvPr>
            <p:ph type="title"/>
          </p:nvPr>
        </p:nvSpPr>
        <p:spPr>
          <a:xfrm>
            <a:off x="1204686" y="365125"/>
            <a:ext cx="10515600" cy="1325563"/>
          </a:xfrm>
        </p:spPr>
        <p:txBody>
          <a:bodyPr/>
          <a:lstStyle/>
          <a:p>
            <a:r>
              <a:rPr lang="en-SG" dirty="0">
                <a:latin typeface="+mj-lt"/>
              </a:rPr>
              <a:t>Routing Protocol for Low Power and Lossy Networks (RPL)</a:t>
            </a:r>
          </a:p>
        </p:txBody>
      </p:sp>
      <p:sp>
        <p:nvSpPr>
          <p:cNvPr id="3" name="Content Placeholder 2">
            <a:extLst>
              <a:ext uri="{FF2B5EF4-FFF2-40B4-BE49-F238E27FC236}">
                <a16:creationId xmlns:a16="http://schemas.microsoft.com/office/drawing/2014/main" id="{BFA58199-E433-41EA-A396-3E58D347B89D}"/>
              </a:ext>
            </a:extLst>
          </p:cNvPr>
          <p:cNvSpPr>
            <a:spLocks noGrp="1"/>
          </p:cNvSpPr>
          <p:nvPr>
            <p:ph idx="1"/>
          </p:nvPr>
        </p:nvSpPr>
        <p:spPr>
          <a:xfrm>
            <a:off x="1204686" y="2107878"/>
            <a:ext cx="9898393" cy="4248472"/>
          </a:xfrm>
        </p:spPr>
        <p:txBody>
          <a:bodyPr/>
          <a:lstStyle/>
          <a:p>
            <a:pPr marL="0" indent="0">
              <a:buNone/>
            </a:pPr>
            <a:r>
              <a:rPr lang="en-SG" dirty="0">
                <a:latin typeface="+mj-lt"/>
              </a:rPr>
              <a:t>● Distance Vector (DV) protocol</a:t>
            </a:r>
          </a:p>
          <a:p>
            <a:pPr lvl="1"/>
            <a:r>
              <a:rPr lang="en-US" sz="2800" dirty="0">
                <a:latin typeface="+mj-lt"/>
              </a:rPr>
              <a:t>Requires that a router to inform its neighbors of topology </a:t>
            </a:r>
            <a:r>
              <a:rPr lang="en-SG" sz="2800" dirty="0">
                <a:latin typeface="+mj-lt"/>
              </a:rPr>
              <a:t>changes periodically </a:t>
            </a:r>
          </a:p>
          <a:p>
            <a:pPr lvl="1"/>
            <a:r>
              <a:rPr lang="en-US" sz="2800" dirty="0">
                <a:latin typeface="+mj-lt"/>
              </a:rPr>
              <a:t>Each node maintains a vector (table) of minimum distance to every node</a:t>
            </a:r>
          </a:p>
          <a:p>
            <a:pPr marL="457200" lvl="1" indent="0">
              <a:buNone/>
            </a:pPr>
            <a:endParaRPr lang="en-SG" sz="2800" dirty="0">
              <a:latin typeface="+mj-lt"/>
            </a:endParaRPr>
          </a:p>
          <a:p>
            <a:pPr marL="0" indent="0">
              <a:buNone/>
            </a:pPr>
            <a:r>
              <a:rPr lang="en-SG" dirty="0">
                <a:latin typeface="+mj-lt"/>
              </a:rPr>
              <a:t>● Source Routing Protocol</a:t>
            </a:r>
          </a:p>
          <a:p>
            <a:pPr lvl="1"/>
            <a:r>
              <a:rPr lang="en-US" sz="2800" dirty="0">
                <a:latin typeface="+mj-lt"/>
              </a:rPr>
              <a:t>Allows a sender of a packet to partially or completely specify the route the packet takes through the network</a:t>
            </a:r>
            <a:endParaRPr lang="en-SG" sz="2800" dirty="0">
              <a:latin typeface="+mj-lt"/>
            </a:endParaRPr>
          </a:p>
        </p:txBody>
      </p:sp>
      <p:sp>
        <p:nvSpPr>
          <p:cNvPr id="5" name="Slide Number Placeholder 4">
            <a:extLst>
              <a:ext uri="{FF2B5EF4-FFF2-40B4-BE49-F238E27FC236}">
                <a16:creationId xmlns:a16="http://schemas.microsoft.com/office/drawing/2014/main" id="{0A0E586C-2EE7-4064-A7C4-8CA7E7D116DB}"/>
              </a:ext>
            </a:extLst>
          </p:cNvPr>
          <p:cNvSpPr>
            <a:spLocks noGrp="1"/>
          </p:cNvSpPr>
          <p:nvPr>
            <p:ph type="sldNum" sz="quarter" idx="12"/>
          </p:nvPr>
        </p:nvSpPr>
        <p:spPr/>
        <p:txBody>
          <a:bodyPr/>
          <a:lstStyle/>
          <a:p>
            <a:pPr>
              <a:defRPr/>
            </a:pPr>
            <a:fld id="{545B385C-BF7D-43AC-BB25-6B8CB276FE0D}" type="slidenum">
              <a:rPr lang="en-US" smtClean="0"/>
              <a:pPr>
                <a:defRPr/>
              </a:pPr>
              <a:t>100</a:t>
            </a:fld>
            <a:endParaRPr lang="en-US"/>
          </a:p>
        </p:txBody>
      </p:sp>
    </p:spTree>
    <p:extLst>
      <p:ext uri="{BB962C8B-B14F-4D97-AF65-F5344CB8AC3E}">
        <p14:creationId xmlns:p14="http://schemas.microsoft.com/office/powerpoint/2010/main" val="40742656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0E586C-2EE7-4064-A7C4-8CA7E7D116DB}"/>
              </a:ext>
            </a:extLst>
          </p:cNvPr>
          <p:cNvSpPr>
            <a:spLocks noGrp="1"/>
          </p:cNvSpPr>
          <p:nvPr>
            <p:ph type="sldNum" sz="quarter" idx="12"/>
          </p:nvPr>
        </p:nvSpPr>
        <p:spPr/>
        <p:txBody>
          <a:bodyPr/>
          <a:lstStyle/>
          <a:p>
            <a:pPr>
              <a:defRPr/>
            </a:pPr>
            <a:fld id="{545B385C-BF7D-43AC-BB25-6B8CB276FE0D}" type="slidenum">
              <a:rPr lang="en-US" smtClean="0"/>
              <a:pPr>
                <a:defRPr/>
              </a:pPr>
              <a:t>101</a:t>
            </a:fld>
            <a:endParaRPr lang="en-US"/>
          </a:p>
        </p:txBody>
      </p:sp>
      <p:pic>
        <p:nvPicPr>
          <p:cNvPr id="6" name="Picture 5">
            <a:extLst>
              <a:ext uri="{FF2B5EF4-FFF2-40B4-BE49-F238E27FC236}">
                <a16:creationId xmlns:a16="http://schemas.microsoft.com/office/drawing/2014/main" id="{A5AD3A69-C748-4781-940B-466E65615FE7}"/>
              </a:ext>
            </a:extLst>
          </p:cNvPr>
          <p:cNvPicPr>
            <a:picLocks noChangeAspect="1"/>
          </p:cNvPicPr>
          <p:nvPr/>
        </p:nvPicPr>
        <p:blipFill>
          <a:blip r:embed="rId2"/>
          <a:stretch>
            <a:fillRect/>
          </a:stretch>
        </p:blipFill>
        <p:spPr>
          <a:xfrm>
            <a:off x="1928368" y="1195707"/>
            <a:ext cx="8688447" cy="4104456"/>
          </a:xfrm>
          <a:prstGeom prst="rect">
            <a:avLst/>
          </a:prstGeom>
        </p:spPr>
      </p:pic>
      <p:sp>
        <p:nvSpPr>
          <p:cNvPr id="7" name="TextBox 6">
            <a:extLst>
              <a:ext uri="{FF2B5EF4-FFF2-40B4-BE49-F238E27FC236}">
                <a16:creationId xmlns:a16="http://schemas.microsoft.com/office/drawing/2014/main" id="{2BB50277-A54A-49FF-ADFB-CC7D6A7E0381}"/>
              </a:ext>
            </a:extLst>
          </p:cNvPr>
          <p:cNvSpPr txBox="1"/>
          <p:nvPr/>
        </p:nvSpPr>
        <p:spPr>
          <a:xfrm>
            <a:off x="6272592" y="3501008"/>
            <a:ext cx="2491003" cy="369332"/>
          </a:xfrm>
          <a:prstGeom prst="rect">
            <a:avLst/>
          </a:prstGeom>
          <a:noFill/>
        </p:spPr>
        <p:txBody>
          <a:bodyPr wrap="none" rtlCol="0">
            <a:spAutoFit/>
          </a:bodyPr>
          <a:lstStyle/>
          <a:p>
            <a:r>
              <a:rPr lang="en-SG" dirty="0"/>
              <a:t> (Directed Acyclic Graph)</a:t>
            </a:r>
          </a:p>
        </p:txBody>
      </p:sp>
      <p:sp>
        <p:nvSpPr>
          <p:cNvPr id="8" name="Title 1">
            <a:extLst>
              <a:ext uri="{FF2B5EF4-FFF2-40B4-BE49-F238E27FC236}">
                <a16:creationId xmlns:a16="http://schemas.microsoft.com/office/drawing/2014/main" id="{FDB31FAC-AD45-9686-BD98-18026AF4CE9A}"/>
              </a:ext>
            </a:extLst>
          </p:cNvPr>
          <p:cNvSpPr>
            <a:spLocks noGrp="1"/>
          </p:cNvSpPr>
          <p:nvPr>
            <p:ph type="title"/>
          </p:nvPr>
        </p:nvSpPr>
        <p:spPr>
          <a:xfrm>
            <a:off x="838200" y="232274"/>
            <a:ext cx="10515600" cy="1325563"/>
          </a:xfrm>
        </p:spPr>
        <p:txBody>
          <a:bodyPr/>
          <a:lstStyle/>
          <a:p>
            <a:r>
              <a:rPr lang="en-SG" dirty="0">
                <a:latin typeface="+mj-lt"/>
              </a:rPr>
              <a:t>Routing Protocol for Low Power and Lossy Networks (RPL)</a:t>
            </a:r>
          </a:p>
        </p:txBody>
      </p:sp>
    </p:spTree>
    <p:extLst>
      <p:ext uri="{BB962C8B-B14F-4D97-AF65-F5344CB8AC3E}">
        <p14:creationId xmlns:p14="http://schemas.microsoft.com/office/powerpoint/2010/main" val="33462691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86BA51-8E2D-4456-A6EC-C25B2F5C4666}"/>
              </a:ext>
            </a:extLst>
          </p:cNvPr>
          <p:cNvSpPr>
            <a:spLocks noGrp="1"/>
          </p:cNvSpPr>
          <p:nvPr>
            <p:ph type="sldNum" sz="quarter" idx="12"/>
          </p:nvPr>
        </p:nvSpPr>
        <p:spPr/>
        <p:txBody>
          <a:bodyPr/>
          <a:lstStyle/>
          <a:p>
            <a:pPr>
              <a:defRPr/>
            </a:pPr>
            <a:fld id="{545B385C-BF7D-43AC-BB25-6B8CB276FE0D}" type="slidenum">
              <a:rPr lang="en-US" smtClean="0"/>
              <a:pPr>
                <a:defRPr/>
              </a:pPr>
              <a:t>102</a:t>
            </a:fld>
            <a:endParaRPr lang="en-US"/>
          </a:p>
        </p:txBody>
      </p:sp>
      <p:pic>
        <p:nvPicPr>
          <p:cNvPr id="6" name="Picture 5">
            <a:extLst>
              <a:ext uri="{FF2B5EF4-FFF2-40B4-BE49-F238E27FC236}">
                <a16:creationId xmlns:a16="http://schemas.microsoft.com/office/drawing/2014/main" id="{972898C0-74CB-4E09-A686-5C8F3CAC72E1}"/>
              </a:ext>
            </a:extLst>
          </p:cNvPr>
          <p:cNvPicPr>
            <a:picLocks noChangeAspect="1"/>
          </p:cNvPicPr>
          <p:nvPr/>
        </p:nvPicPr>
        <p:blipFill>
          <a:blip r:embed="rId2"/>
          <a:stretch>
            <a:fillRect/>
          </a:stretch>
        </p:blipFill>
        <p:spPr>
          <a:xfrm>
            <a:off x="2295046" y="1408555"/>
            <a:ext cx="7601908" cy="4947795"/>
          </a:xfrm>
          <a:prstGeom prst="rect">
            <a:avLst/>
          </a:prstGeom>
        </p:spPr>
      </p:pic>
      <p:sp>
        <p:nvSpPr>
          <p:cNvPr id="2" name="Title 1">
            <a:extLst>
              <a:ext uri="{FF2B5EF4-FFF2-40B4-BE49-F238E27FC236}">
                <a16:creationId xmlns:a16="http://schemas.microsoft.com/office/drawing/2014/main" id="{B5CD58CE-6239-E596-5E6C-70C0EDDAE309}"/>
              </a:ext>
            </a:extLst>
          </p:cNvPr>
          <p:cNvSpPr>
            <a:spLocks noGrp="1"/>
          </p:cNvSpPr>
          <p:nvPr>
            <p:ph type="title"/>
          </p:nvPr>
        </p:nvSpPr>
        <p:spPr>
          <a:xfrm>
            <a:off x="1016000" y="278040"/>
            <a:ext cx="10515600" cy="1325563"/>
          </a:xfrm>
        </p:spPr>
        <p:txBody>
          <a:bodyPr/>
          <a:lstStyle/>
          <a:p>
            <a:r>
              <a:rPr lang="en-SG" dirty="0">
                <a:latin typeface="+mj-lt"/>
              </a:rPr>
              <a:t>Routing Protocol for Low Power and Lossy Networks (RPL)</a:t>
            </a:r>
          </a:p>
        </p:txBody>
      </p:sp>
    </p:spTree>
    <p:extLst>
      <p:ext uri="{BB962C8B-B14F-4D97-AF65-F5344CB8AC3E}">
        <p14:creationId xmlns:p14="http://schemas.microsoft.com/office/powerpoint/2010/main" val="33382587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86BA51-8E2D-4456-A6EC-C25B2F5C4666}"/>
              </a:ext>
            </a:extLst>
          </p:cNvPr>
          <p:cNvSpPr>
            <a:spLocks noGrp="1"/>
          </p:cNvSpPr>
          <p:nvPr>
            <p:ph type="sldNum" sz="quarter" idx="12"/>
          </p:nvPr>
        </p:nvSpPr>
        <p:spPr/>
        <p:txBody>
          <a:bodyPr/>
          <a:lstStyle/>
          <a:p>
            <a:pPr>
              <a:defRPr/>
            </a:pPr>
            <a:fld id="{545B385C-BF7D-43AC-BB25-6B8CB276FE0D}" type="slidenum">
              <a:rPr lang="en-US" smtClean="0"/>
              <a:pPr>
                <a:defRPr/>
              </a:pPr>
              <a:t>103</a:t>
            </a:fld>
            <a:endParaRPr lang="en-US"/>
          </a:p>
        </p:txBody>
      </p:sp>
      <p:pic>
        <p:nvPicPr>
          <p:cNvPr id="2" name="Picture 1">
            <a:extLst>
              <a:ext uri="{FF2B5EF4-FFF2-40B4-BE49-F238E27FC236}">
                <a16:creationId xmlns:a16="http://schemas.microsoft.com/office/drawing/2014/main" id="{5DADEC22-0B48-4175-B4C9-EC8B1732E02F}"/>
              </a:ext>
            </a:extLst>
          </p:cNvPr>
          <p:cNvPicPr>
            <a:picLocks noChangeAspect="1"/>
          </p:cNvPicPr>
          <p:nvPr/>
        </p:nvPicPr>
        <p:blipFill>
          <a:blip r:embed="rId2"/>
          <a:stretch>
            <a:fillRect/>
          </a:stretch>
        </p:blipFill>
        <p:spPr>
          <a:xfrm>
            <a:off x="3439886" y="1455288"/>
            <a:ext cx="5954110" cy="5266187"/>
          </a:xfrm>
          <a:prstGeom prst="rect">
            <a:avLst/>
          </a:prstGeom>
        </p:spPr>
      </p:pic>
      <p:sp>
        <p:nvSpPr>
          <p:cNvPr id="6" name="Title 1">
            <a:extLst>
              <a:ext uri="{FF2B5EF4-FFF2-40B4-BE49-F238E27FC236}">
                <a16:creationId xmlns:a16="http://schemas.microsoft.com/office/drawing/2014/main" id="{133FCB59-7CEA-27FB-AD16-885F9EA4A3D6}"/>
              </a:ext>
            </a:extLst>
          </p:cNvPr>
          <p:cNvSpPr>
            <a:spLocks noGrp="1"/>
          </p:cNvSpPr>
          <p:nvPr>
            <p:ph type="title"/>
          </p:nvPr>
        </p:nvSpPr>
        <p:spPr>
          <a:xfrm>
            <a:off x="838200" y="278039"/>
            <a:ext cx="10515600" cy="1325563"/>
          </a:xfrm>
        </p:spPr>
        <p:txBody>
          <a:bodyPr/>
          <a:lstStyle/>
          <a:p>
            <a:r>
              <a:rPr lang="en-SG" dirty="0">
                <a:latin typeface="+mj-lt"/>
              </a:rPr>
              <a:t>Routing Protocol for Low Power and Lossy Networks (RPL)</a:t>
            </a:r>
          </a:p>
        </p:txBody>
      </p:sp>
    </p:spTree>
    <p:extLst>
      <p:ext uri="{BB962C8B-B14F-4D97-AF65-F5344CB8AC3E}">
        <p14:creationId xmlns:p14="http://schemas.microsoft.com/office/powerpoint/2010/main" val="450034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4546-E59A-45B0-BFE5-6B0DADD906D7}"/>
              </a:ext>
            </a:extLst>
          </p:cNvPr>
          <p:cNvSpPr>
            <a:spLocks noGrp="1"/>
          </p:cNvSpPr>
          <p:nvPr>
            <p:ph type="title"/>
          </p:nvPr>
        </p:nvSpPr>
        <p:spPr>
          <a:xfrm>
            <a:off x="591457" y="272808"/>
            <a:ext cx="10515600" cy="1325563"/>
          </a:xfrm>
        </p:spPr>
        <p:txBody>
          <a:bodyPr/>
          <a:lstStyle/>
          <a:p>
            <a:r>
              <a:rPr lang="en-SG" dirty="0"/>
              <a:t>RPL:  Control Messages</a:t>
            </a:r>
          </a:p>
        </p:txBody>
      </p:sp>
      <p:sp>
        <p:nvSpPr>
          <p:cNvPr id="3" name="Content Placeholder 2">
            <a:extLst>
              <a:ext uri="{FF2B5EF4-FFF2-40B4-BE49-F238E27FC236}">
                <a16:creationId xmlns:a16="http://schemas.microsoft.com/office/drawing/2014/main" id="{F22B0577-B0D9-4BDD-BE3D-92909958EE6E}"/>
              </a:ext>
            </a:extLst>
          </p:cNvPr>
          <p:cNvSpPr>
            <a:spLocks noGrp="1"/>
          </p:cNvSpPr>
          <p:nvPr>
            <p:ph idx="1"/>
          </p:nvPr>
        </p:nvSpPr>
        <p:spPr>
          <a:xfrm>
            <a:off x="591457" y="1579321"/>
            <a:ext cx="11600543" cy="4940315"/>
          </a:xfrm>
        </p:spPr>
        <p:txBody>
          <a:bodyPr>
            <a:normAutofit/>
          </a:bodyPr>
          <a:lstStyle/>
          <a:p>
            <a:r>
              <a:rPr lang="en-SG" dirty="0">
                <a:latin typeface="+mj-lt"/>
              </a:rPr>
              <a:t>DODAG Information Solicitation (DIS): </a:t>
            </a:r>
            <a:r>
              <a:rPr lang="en-US" dirty="0">
                <a:latin typeface="+mj-lt"/>
              </a:rPr>
              <a:t>used to solicit a DODAG Information Object from a RPL node.</a:t>
            </a:r>
            <a:endParaRPr lang="en-SG" dirty="0">
              <a:latin typeface="+mj-lt"/>
            </a:endParaRPr>
          </a:p>
          <a:p>
            <a:r>
              <a:rPr lang="fr-FR" dirty="0">
                <a:latin typeface="+mj-lt"/>
              </a:rPr>
              <a:t>DODAG Information Object (DIO) - </a:t>
            </a:r>
            <a:r>
              <a:rPr lang="en-US" dirty="0">
                <a:latin typeface="+mj-lt"/>
              </a:rPr>
              <a:t>The DODAG Information Object carries information allows a node to discover a RPL Instance, learn its configuration parameters, select a DODAG parent set, and maintain DODAG</a:t>
            </a:r>
          </a:p>
          <a:p>
            <a:pPr lvl="1"/>
            <a:r>
              <a:rPr lang="en-SG" i="0" dirty="0">
                <a:solidFill>
                  <a:srgbClr val="0070C0"/>
                </a:solidFill>
                <a:latin typeface="+mj-lt"/>
              </a:rPr>
              <a:t>RPL nodes transmit DIOs using a Trickle Timer.</a:t>
            </a:r>
            <a:endParaRPr lang="fr-FR" dirty="0">
              <a:solidFill>
                <a:srgbClr val="0070C0"/>
              </a:solidFill>
              <a:latin typeface="+mj-lt"/>
            </a:endParaRPr>
          </a:p>
          <a:p>
            <a:r>
              <a:rPr lang="fr-FR" dirty="0">
                <a:latin typeface="+mj-lt"/>
              </a:rPr>
              <a:t>Destination </a:t>
            </a:r>
            <a:r>
              <a:rPr lang="fr-FR" dirty="0" err="1">
                <a:latin typeface="+mj-lt"/>
              </a:rPr>
              <a:t>Advertisement</a:t>
            </a:r>
            <a:r>
              <a:rPr lang="fr-FR" dirty="0">
                <a:latin typeface="+mj-lt"/>
              </a:rPr>
              <a:t> Object (DAO): </a:t>
            </a:r>
            <a:r>
              <a:rPr lang="en-US" dirty="0">
                <a:latin typeface="+mj-lt"/>
              </a:rPr>
              <a:t>The Destination Advertisement Object (DAO) propagates destination information Upward along the DODAG.</a:t>
            </a:r>
            <a:r>
              <a:rPr lang="fr-FR" dirty="0">
                <a:latin typeface="+mj-lt"/>
              </a:rPr>
              <a:t> </a:t>
            </a:r>
          </a:p>
          <a:p>
            <a:r>
              <a:rPr lang="en-SG" dirty="0">
                <a:latin typeface="+mj-lt"/>
              </a:rPr>
              <a:t>DAO-ACK</a:t>
            </a:r>
          </a:p>
        </p:txBody>
      </p:sp>
    </p:spTree>
    <p:extLst>
      <p:ext uri="{BB962C8B-B14F-4D97-AF65-F5344CB8AC3E}">
        <p14:creationId xmlns:p14="http://schemas.microsoft.com/office/powerpoint/2010/main" val="8562984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sym typeface="Wingdings" pitchFamily="2" charset="2"/>
              </a:rPr>
              <a:t>Routing Basics</a:t>
            </a:r>
            <a:endParaRPr lang="en-US" dirty="0">
              <a:latin typeface="+mj-lt"/>
              <a:sym typeface="Wingdings" pitchFamily="2" charset="2"/>
            </a:endParaRPr>
          </a:p>
          <a:p>
            <a:r>
              <a:rPr lang="en-US" dirty="0">
                <a:latin typeface="+mj-lt"/>
                <a:sym typeface="Wingdings" pitchFamily="2" charset="2"/>
              </a:rPr>
              <a:t>Flooding</a:t>
            </a:r>
          </a:p>
          <a:p>
            <a:r>
              <a:rPr lang="en-US" dirty="0">
                <a:sym typeface="Wingdings" pitchFamily="2" charset="2"/>
              </a:rPr>
              <a:t>Reactive and Proactive routing	</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105</a:t>
            </a:fld>
            <a:endParaRPr lang="sv-SE"/>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a:latin typeface="+mn-lt"/>
              </a:rPr>
              <a:t>Roadmap of the lecture today</a:t>
            </a:r>
            <a:endParaRPr lang="en-SE" sz="400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34676318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a:effectLst/>
                <a:latin typeface="+mn-lt"/>
              </a:rPr>
              <a:t>Wireless Networking</a:t>
            </a:r>
            <a:endParaRPr lang="en-US" sz="6250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a:latin typeface="+mj-lt"/>
              </a:rPr>
              <a:t>Ambuj Varshney</a:t>
            </a:r>
          </a:p>
          <a:p>
            <a:r>
              <a:rPr lang="en-US" sz="2800">
                <a:latin typeface="+mj-lt"/>
                <a:hlinkClick r:id="rId3"/>
              </a:rPr>
              <a:t>ambujv@nus.edu.sg</a:t>
            </a:r>
            <a:endParaRPr lang="en-US" sz="2800">
              <a:latin typeface="+mj-lt"/>
            </a:endParaRPr>
          </a:p>
          <a:p>
            <a:r>
              <a:rPr lang="en-US">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106</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a:latin typeface="+mn-lt"/>
            </a:endParaRPr>
          </a:p>
        </p:txBody>
      </p:sp>
    </p:spTree>
    <p:extLst>
      <p:ext uri="{BB962C8B-B14F-4D97-AF65-F5344CB8AC3E}">
        <p14:creationId xmlns:p14="http://schemas.microsoft.com/office/powerpoint/2010/main" val="20700237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idx="4294967295"/>
          </p:nvPr>
        </p:nvSpPr>
        <p:spPr>
          <a:xfrm>
            <a:off x="838200" y="196850"/>
            <a:ext cx="10515600" cy="1325563"/>
          </a:xfrm>
        </p:spPr>
        <p:txBody>
          <a:bodyPr/>
          <a:lstStyle/>
          <a:p>
            <a:pPr eaLnBrk="1" hangingPunct="1"/>
            <a:r>
              <a:rPr lang="en-US" sz="3600">
                <a:latin typeface="+mn-lt"/>
              </a:rPr>
              <a:t>Time difference of arrival with different mediums</a:t>
            </a:r>
          </a:p>
        </p:txBody>
      </p:sp>
      <p:sp>
        <p:nvSpPr>
          <p:cNvPr id="36868" name="Rectangle 3"/>
          <p:cNvSpPr>
            <a:spLocks noGrp="1" noChangeArrowheads="1"/>
          </p:cNvSpPr>
          <p:nvPr>
            <p:ph type="body" idx="4294967295"/>
          </p:nvPr>
        </p:nvSpPr>
        <p:spPr>
          <a:xfrm>
            <a:off x="838199" y="1374872"/>
            <a:ext cx="10768509" cy="5076415"/>
          </a:xfrm>
        </p:spPr>
        <p:txBody>
          <a:bodyPr>
            <a:normAutofit fontScale="92500" lnSpcReduction="10000"/>
          </a:bodyPr>
          <a:lstStyle/>
          <a:p>
            <a:pPr>
              <a:defRPr/>
            </a:pPr>
            <a:r>
              <a:rPr lang="en-US">
                <a:latin typeface="+mj-lt"/>
              </a:rPr>
              <a:t>Exploit differences in speed, say RF and audio</a:t>
            </a:r>
          </a:p>
          <a:p>
            <a:pPr>
              <a:defRPr/>
            </a:pPr>
            <a:r>
              <a:rPr lang="en-US">
                <a:latin typeface="+mj-lt"/>
              </a:rPr>
              <a:t>Example: Cricket System [1]</a:t>
            </a:r>
          </a:p>
          <a:p>
            <a:pPr lvl="1">
              <a:defRPr/>
            </a:pPr>
            <a:r>
              <a:rPr lang="en-US">
                <a:latin typeface="+mj-lt"/>
              </a:rPr>
              <a:t>In addition to a radio, each node also has a speaker and microphone</a:t>
            </a:r>
          </a:p>
          <a:p>
            <a:pPr marL="0" indent="0">
              <a:buNone/>
              <a:defRPr/>
            </a:pPr>
            <a:endParaRPr lang="en-US" sz="2400">
              <a:latin typeface="+mj-lt"/>
            </a:endParaRPr>
          </a:p>
          <a:p>
            <a:pPr marL="0" indent="0">
              <a:buNone/>
              <a:defRPr/>
            </a:pPr>
            <a:r>
              <a:rPr lang="en-US">
                <a:latin typeface="+mj-lt"/>
              </a:rPr>
              <a:t>How does Cricket works?</a:t>
            </a:r>
          </a:p>
          <a:p>
            <a:pPr>
              <a:defRPr/>
            </a:pPr>
            <a:r>
              <a:rPr lang="en-US" sz="2400">
                <a:latin typeface="+mj-lt"/>
              </a:rPr>
              <a:t>Transmitter sends a radio message, waits some time (optionally) </a:t>
            </a:r>
            <a:r>
              <a:rPr lang="en-US" sz="2400" err="1">
                <a:latin typeface="+mj-lt"/>
              </a:rPr>
              <a:t>t_delay</a:t>
            </a:r>
            <a:r>
              <a:rPr lang="en-US" sz="2400">
                <a:latin typeface="+mj-lt"/>
              </a:rPr>
              <a:t>, sends audio “chirp” sound</a:t>
            </a:r>
          </a:p>
          <a:p>
            <a:pPr>
              <a:defRPr/>
            </a:pPr>
            <a:r>
              <a:rPr lang="en-US" sz="2400">
                <a:latin typeface="+mj-lt"/>
              </a:rPr>
              <a:t>Listener hears the radio signal, record time </a:t>
            </a:r>
            <a:r>
              <a:rPr lang="en-US" sz="2400" err="1">
                <a:latin typeface="+mj-lt"/>
              </a:rPr>
              <a:t>t_radio</a:t>
            </a:r>
            <a:endParaRPr lang="en-US" sz="2400">
              <a:latin typeface="+mj-lt"/>
            </a:endParaRPr>
          </a:p>
          <a:p>
            <a:pPr>
              <a:defRPr/>
            </a:pPr>
            <a:r>
              <a:rPr lang="en-US" sz="2400">
                <a:latin typeface="+mj-lt"/>
              </a:rPr>
              <a:t>Listener hears the audio signal, record time </a:t>
            </a:r>
            <a:r>
              <a:rPr lang="en-US" sz="2400" err="1">
                <a:latin typeface="+mj-lt"/>
              </a:rPr>
              <a:t>t_sound</a:t>
            </a:r>
            <a:endParaRPr lang="en-US" sz="2400">
              <a:latin typeface="+mj-lt"/>
            </a:endParaRPr>
          </a:p>
          <a:p>
            <a:pPr>
              <a:defRPr/>
            </a:pPr>
            <a:endParaRPr lang="en-US" sz="2000">
              <a:latin typeface="+mj-lt"/>
            </a:endParaRPr>
          </a:p>
          <a:p>
            <a:pPr>
              <a:defRPr/>
            </a:pPr>
            <a:endParaRPr lang="en-US" sz="2000">
              <a:latin typeface="+mj-lt"/>
            </a:endParaRPr>
          </a:p>
          <a:p>
            <a:pPr>
              <a:defRPr/>
            </a:pPr>
            <a:endParaRPr lang="en-US" sz="2000">
              <a:latin typeface="+mj-lt"/>
            </a:endParaRPr>
          </a:p>
          <a:p>
            <a:pPr marL="0" indent="0">
              <a:buNone/>
              <a:defRPr/>
            </a:pPr>
            <a:r>
              <a:rPr lang="en-US" sz="2000">
                <a:latin typeface="+mj-lt"/>
              </a:rPr>
              <a:t>[1] http://</a:t>
            </a:r>
            <a:r>
              <a:rPr lang="en-US" sz="2000" err="1">
                <a:latin typeface="+mj-lt"/>
              </a:rPr>
              <a:t>cricket.csail.mit.edu</a:t>
            </a:r>
            <a:r>
              <a:rPr lang="en-US" sz="2000">
                <a:latin typeface="+mj-lt"/>
              </a:rPr>
              <a:t>/</a:t>
            </a:r>
          </a:p>
        </p:txBody>
      </p:sp>
      <p:pic>
        <p:nvPicPr>
          <p:cNvPr id="2" name="Picture 1">
            <a:extLst>
              <a:ext uri="{FF2B5EF4-FFF2-40B4-BE49-F238E27FC236}">
                <a16:creationId xmlns:a16="http://schemas.microsoft.com/office/drawing/2014/main" id="{C33AD4E0-ECC3-24DA-B89C-B8463D94C098}"/>
              </a:ext>
            </a:extLst>
          </p:cNvPr>
          <p:cNvPicPr>
            <a:picLocks noChangeAspect="1"/>
          </p:cNvPicPr>
          <p:nvPr/>
        </p:nvPicPr>
        <p:blipFill>
          <a:blip r:embed="rId3"/>
          <a:stretch>
            <a:fillRect/>
          </a:stretch>
        </p:blipFill>
        <p:spPr>
          <a:xfrm>
            <a:off x="7477883" y="3913079"/>
            <a:ext cx="3651991" cy="2738993"/>
          </a:xfrm>
          <a:prstGeom prst="rect">
            <a:avLst/>
          </a:prstGeom>
        </p:spPr>
      </p:pic>
    </p:spTree>
    <p:extLst>
      <p:ext uri="{BB962C8B-B14F-4D97-AF65-F5344CB8AC3E}">
        <p14:creationId xmlns:p14="http://schemas.microsoft.com/office/powerpoint/2010/main" val="3426411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ChangeArrowheads="1"/>
          </p:cNvSpPr>
          <p:nvPr/>
        </p:nvSpPr>
        <p:spPr bwMode="auto">
          <a:xfrm>
            <a:off x="1695451" y="16652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48133" name="Rectangle 5"/>
          <p:cNvSpPr>
            <a:spLocks noChangeArrowheads="1"/>
          </p:cNvSpPr>
          <p:nvPr/>
        </p:nvSpPr>
        <p:spPr bwMode="auto">
          <a:xfrm>
            <a:off x="1024025" y="4642118"/>
            <a:ext cx="992072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Char char="•"/>
            </a:pPr>
            <a:r>
              <a:rPr lang="en-US" sz="2000"/>
              <a:t> </a:t>
            </a:r>
            <a:r>
              <a:rPr lang="en-US" sz="2800">
                <a:latin typeface="+mj-lt"/>
              </a:rPr>
              <a:t>Time diff between signal arrival = d/</a:t>
            </a:r>
            <a:r>
              <a:rPr lang="en-US" sz="2800" err="1">
                <a:latin typeface="+mj-lt"/>
              </a:rPr>
              <a:t>S</a:t>
            </a:r>
            <a:r>
              <a:rPr lang="en-US" sz="2800" baseline="-25000" err="1">
                <a:latin typeface="+mj-lt"/>
              </a:rPr>
              <a:t>Sound</a:t>
            </a:r>
            <a:r>
              <a:rPr lang="en-US" sz="2800">
                <a:latin typeface="+mj-lt"/>
              </a:rPr>
              <a:t> – d/</a:t>
            </a:r>
            <a:r>
              <a:rPr lang="en-US" sz="2800" err="1">
                <a:latin typeface="+mj-lt"/>
              </a:rPr>
              <a:t>S</a:t>
            </a:r>
            <a:r>
              <a:rPr lang="en-US" sz="2800" baseline="-25000" err="1">
                <a:latin typeface="+mj-lt"/>
              </a:rPr>
              <a:t>Radio</a:t>
            </a:r>
            <a:r>
              <a:rPr lang="en-US" sz="2800">
                <a:latin typeface="+mj-lt"/>
              </a:rPr>
              <a:t> + </a:t>
            </a:r>
            <a:r>
              <a:rPr lang="en-US" sz="2800" err="1">
                <a:latin typeface="+mj-lt"/>
              </a:rPr>
              <a:t>t</a:t>
            </a:r>
            <a:r>
              <a:rPr lang="en-US" sz="2800" baseline="-25000" err="1">
                <a:latin typeface="+mj-lt"/>
              </a:rPr>
              <a:t>delay</a:t>
            </a:r>
            <a:endParaRPr lang="en-US" sz="2800" baseline="-25000">
              <a:latin typeface="+mj-lt"/>
            </a:endParaRPr>
          </a:p>
          <a:p>
            <a:pPr>
              <a:buFontTx/>
              <a:buChar char="•"/>
            </a:pPr>
            <a:r>
              <a:rPr lang="en-US" sz="2800">
                <a:latin typeface="+mj-lt"/>
              </a:rPr>
              <a:t> Works well in LOS environment</a:t>
            </a:r>
          </a:p>
          <a:p>
            <a:pPr lvl="1">
              <a:buFontTx/>
              <a:buChar char="•"/>
            </a:pPr>
            <a:r>
              <a:rPr lang="en-US" sz="2400">
                <a:latin typeface="+mj-lt"/>
              </a:rPr>
              <a:t> Cricket (uses ultra sound) can obtain close to cm accuracy</a:t>
            </a:r>
          </a:p>
          <a:p>
            <a:pPr>
              <a:buFontTx/>
              <a:buChar char="•"/>
            </a:pPr>
            <a:r>
              <a:rPr lang="en-US" sz="2800">
                <a:latin typeface="+mj-lt"/>
              </a:rPr>
              <a:t> Requires additional hardware and works better with calibration</a:t>
            </a:r>
          </a:p>
        </p:txBody>
      </p:sp>
      <p:grpSp>
        <p:nvGrpSpPr>
          <p:cNvPr id="48134" name="Group 10"/>
          <p:cNvGrpSpPr>
            <a:grpSpLocks/>
          </p:cNvGrpSpPr>
          <p:nvPr/>
        </p:nvGrpSpPr>
        <p:grpSpPr bwMode="auto">
          <a:xfrm>
            <a:off x="1812190" y="1423141"/>
            <a:ext cx="8567620" cy="3075932"/>
            <a:chOff x="785786" y="1428736"/>
            <a:chExt cx="7251611" cy="3267088"/>
          </a:xfrm>
        </p:grpSpPr>
        <p:pic>
          <p:nvPicPr>
            <p:cNvPr id="481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6" y="1428736"/>
              <a:ext cx="7251611" cy="32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Rectangle 8"/>
            <p:cNvSpPr>
              <a:spLocks noChangeArrowheads="1"/>
            </p:cNvSpPr>
            <p:nvPr/>
          </p:nvSpPr>
          <p:spPr bwMode="auto">
            <a:xfrm>
              <a:off x="4000496" y="1746170"/>
              <a:ext cx="203826" cy="456509"/>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endParaRPr lang="en-SG"/>
            </a:p>
          </p:txBody>
        </p:sp>
      </p:grpSp>
      <p:sp>
        <p:nvSpPr>
          <p:cNvPr id="48135" name="Rectangle 9"/>
          <p:cNvSpPr>
            <a:spLocks noChangeArrowheads="1"/>
          </p:cNvSpPr>
          <p:nvPr/>
        </p:nvSpPr>
        <p:spPr bwMode="auto">
          <a:xfrm>
            <a:off x="13192125" y="285750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endParaRPr lang="en-SG"/>
          </a:p>
        </p:txBody>
      </p:sp>
      <p:sp>
        <p:nvSpPr>
          <p:cNvPr id="2" name="Rectangle 2">
            <a:extLst>
              <a:ext uri="{FF2B5EF4-FFF2-40B4-BE49-F238E27FC236}">
                <a16:creationId xmlns:a16="http://schemas.microsoft.com/office/drawing/2014/main" id="{31C3CB49-ACEB-6998-A9A8-50D9763324A0}"/>
              </a:ext>
            </a:extLst>
          </p:cNvPr>
          <p:cNvSpPr txBox="1">
            <a:spLocks noChangeArrowheads="1"/>
          </p:cNvSpPr>
          <p:nvPr/>
        </p:nvSpPr>
        <p:spPr>
          <a:xfrm>
            <a:off x="838200" y="1968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mn-lt"/>
              </a:rPr>
              <a:t>Time difference of arrival with different mediums</a:t>
            </a:r>
          </a:p>
        </p:txBody>
      </p:sp>
    </p:spTree>
    <p:extLst>
      <p:ext uri="{BB962C8B-B14F-4D97-AF65-F5344CB8AC3E}">
        <p14:creationId xmlns:p14="http://schemas.microsoft.com/office/powerpoint/2010/main" val="2321727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544B8-4E13-43AE-B85D-F0DEDBF67637}"/>
              </a:ext>
            </a:extLst>
          </p:cNvPr>
          <p:cNvSpPr>
            <a:spLocks noGrp="1"/>
          </p:cNvSpPr>
          <p:nvPr>
            <p:ph type="title"/>
          </p:nvPr>
        </p:nvSpPr>
        <p:spPr/>
        <p:txBody>
          <a:bodyPr/>
          <a:lstStyle/>
          <a:p>
            <a:r>
              <a:rPr lang="en-US"/>
              <a:t>Angle of arrival (</a:t>
            </a:r>
            <a:r>
              <a:rPr lang="en-US" err="1"/>
              <a:t>AoA</a:t>
            </a:r>
            <a:r>
              <a:rPr lang="en-US"/>
              <a:t>)</a:t>
            </a:r>
          </a:p>
        </p:txBody>
      </p:sp>
      <p:sp>
        <p:nvSpPr>
          <p:cNvPr id="3" name="Content Placeholder 2">
            <a:extLst>
              <a:ext uri="{FF2B5EF4-FFF2-40B4-BE49-F238E27FC236}">
                <a16:creationId xmlns:a16="http://schemas.microsoft.com/office/drawing/2014/main" id="{8720A419-F3EC-446E-9D96-4D0173B205F3}"/>
              </a:ext>
            </a:extLst>
          </p:cNvPr>
          <p:cNvSpPr>
            <a:spLocks noGrp="1"/>
          </p:cNvSpPr>
          <p:nvPr>
            <p:ph idx="1"/>
          </p:nvPr>
        </p:nvSpPr>
        <p:spPr>
          <a:xfrm>
            <a:off x="838199" y="1825625"/>
            <a:ext cx="10891925" cy="4351338"/>
          </a:xfrm>
        </p:spPr>
        <p:txBody>
          <a:bodyPr/>
          <a:lstStyle/>
          <a:p>
            <a:r>
              <a:rPr lang="en-US">
                <a:latin typeface="+mj-lt"/>
              </a:rPr>
              <a:t>Trilateration doesn’t only require distances, angles work</a:t>
            </a:r>
          </a:p>
          <a:p>
            <a:endParaRPr lang="en-US">
              <a:latin typeface="+mj-lt"/>
            </a:endParaRPr>
          </a:p>
          <a:p>
            <a:r>
              <a:rPr lang="en-US">
                <a:latin typeface="+mj-lt"/>
              </a:rPr>
              <a:t>Antenna arrays can be used to determine the angle of an incoming signal</a:t>
            </a:r>
          </a:p>
          <a:p>
            <a:pPr lvl="1"/>
            <a:r>
              <a:rPr lang="en-US">
                <a:latin typeface="+mj-lt"/>
              </a:rPr>
              <a:t>Allows the use of normal RF communication (</a:t>
            </a:r>
            <a:r>
              <a:rPr lang="en-US" err="1">
                <a:latin typeface="+mj-lt"/>
              </a:rPr>
              <a:t>WiFi</a:t>
            </a:r>
            <a:r>
              <a:rPr lang="en-US">
                <a:latin typeface="+mj-lt"/>
              </a:rPr>
              <a:t> or BLE)</a:t>
            </a:r>
          </a:p>
          <a:p>
            <a:pPr lvl="1"/>
            <a:endParaRPr lang="en-US">
              <a:latin typeface="+mj-lt"/>
            </a:endParaRPr>
          </a:p>
          <a:p>
            <a:r>
              <a:rPr lang="en-US">
                <a:latin typeface="+mj-lt"/>
              </a:rPr>
              <a:t>BLE 5.1 includes </a:t>
            </a:r>
            <a:r>
              <a:rPr lang="en-US" err="1">
                <a:latin typeface="+mj-lt"/>
              </a:rPr>
              <a:t>AoA</a:t>
            </a:r>
            <a:r>
              <a:rPr lang="en-US">
                <a:latin typeface="+mj-lt"/>
              </a:rPr>
              <a:t> localization</a:t>
            </a:r>
          </a:p>
        </p:txBody>
      </p:sp>
      <p:sp>
        <p:nvSpPr>
          <p:cNvPr id="4" name="Slide Number Placeholder 3">
            <a:extLst>
              <a:ext uri="{FF2B5EF4-FFF2-40B4-BE49-F238E27FC236}">
                <a16:creationId xmlns:a16="http://schemas.microsoft.com/office/drawing/2014/main" id="{463C8B74-C370-428F-AC04-81498FC266A7}"/>
              </a:ext>
            </a:extLst>
          </p:cNvPr>
          <p:cNvSpPr>
            <a:spLocks noGrp="1"/>
          </p:cNvSpPr>
          <p:nvPr>
            <p:ph type="sldNum" sz="quarter" idx="12"/>
          </p:nvPr>
        </p:nvSpPr>
        <p:spPr/>
        <p:txBody>
          <a:bodyPr/>
          <a:lstStyle/>
          <a:p>
            <a:fld id="{0778C724-3839-4D76-A707-B4C23905D055}" type="slidenum">
              <a:rPr lang="en-US" smtClean="0"/>
              <a:t>13</a:t>
            </a:fld>
            <a:endParaRPr lang="en-US"/>
          </a:p>
        </p:txBody>
      </p:sp>
      <p:pic>
        <p:nvPicPr>
          <p:cNvPr id="6" name="Picture 5">
            <a:extLst>
              <a:ext uri="{FF2B5EF4-FFF2-40B4-BE49-F238E27FC236}">
                <a16:creationId xmlns:a16="http://schemas.microsoft.com/office/drawing/2014/main" id="{0CCB13E0-8715-4379-9FB8-3BE8147FF27E}"/>
              </a:ext>
            </a:extLst>
          </p:cNvPr>
          <p:cNvPicPr>
            <a:picLocks noChangeAspect="1"/>
          </p:cNvPicPr>
          <p:nvPr/>
        </p:nvPicPr>
        <p:blipFill>
          <a:blip r:embed="rId2"/>
          <a:stretch>
            <a:fillRect/>
          </a:stretch>
        </p:blipFill>
        <p:spPr>
          <a:xfrm>
            <a:off x="7489104" y="4304271"/>
            <a:ext cx="3311525" cy="1962385"/>
          </a:xfrm>
          <a:prstGeom prst="rect">
            <a:avLst/>
          </a:prstGeom>
        </p:spPr>
      </p:pic>
    </p:spTree>
    <p:extLst>
      <p:ext uri="{BB962C8B-B14F-4D97-AF65-F5344CB8AC3E}">
        <p14:creationId xmlns:p14="http://schemas.microsoft.com/office/powerpoint/2010/main" val="10167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B927-CD75-411D-90F4-03505A1B7D42}"/>
              </a:ext>
            </a:extLst>
          </p:cNvPr>
          <p:cNvSpPr>
            <a:spLocks noGrp="1"/>
          </p:cNvSpPr>
          <p:nvPr>
            <p:ph type="title"/>
          </p:nvPr>
        </p:nvSpPr>
        <p:spPr>
          <a:xfrm>
            <a:off x="607595" y="23018"/>
            <a:ext cx="10515600" cy="1325563"/>
          </a:xfrm>
        </p:spPr>
        <p:txBody>
          <a:bodyPr/>
          <a:lstStyle/>
          <a:p>
            <a:r>
              <a:rPr lang="en-US"/>
              <a:t>Fingerprinting overview</a:t>
            </a:r>
          </a:p>
        </p:txBody>
      </p:sp>
      <p:sp>
        <p:nvSpPr>
          <p:cNvPr id="3" name="Content Placeholder 2">
            <a:extLst>
              <a:ext uri="{FF2B5EF4-FFF2-40B4-BE49-F238E27FC236}">
                <a16:creationId xmlns:a16="http://schemas.microsoft.com/office/drawing/2014/main" id="{3F1F7120-7FD7-4B73-BF64-AF1A37D8F6D9}"/>
              </a:ext>
            </a:extLst>
          </p:cNvPr>
          <p:cNvSpPr>
            <a:spLocks noGrp="1"/>
          </p:cNvSpPr>
          <p:nvPr>
            <p:ph idx="1"/>
          </p:nvPr>
        </p:nvSpPr>
        <p:spPr>
          <a:xfrm>
            <a:off x="607595" y="1143000"/>
            <a:ext cx="4193005" cy="5029200"/>
          </a:xfrm>
        </p:spPr>
        <p:txBody>
          <a:bodyPr>
            <a:normAutofit fontScale="92500" lnSpcReduction="10000"/>
          </a:bodyPr>
          <a:lstStyle/>
          <a:p>
            <a:r>
              <a:rPr lang="en-US">
                <a:latin typeface="+mj-lt"/>
              </a:rPr>
              <a:t>At setup time, for many locations throughout building</a:t>
            </a:r>
          </a:p>
          <a:p>
            <a:pPr lvl="1"/>
            <a:r>
              <a:rPr lang="en-US">
                <a:latin typeface="+mj-lt"/>
              </a:rPr>
              <a:t>Measure signal strength to Access Point</a:t>
            </a:r>
          </a:p>
          <a:p>
            <a:pPr lvl="1"/>
            <a:r>
              <a:rPr lang="en-US">
                <a:latin typeface="+mj-lt"/>
              </a:rPr>
              <a:t>Record measurement in a database with location</a:t>
            </a:r>
          </a:p>
          <a:p>
            <a:pPr lvl="1"/>
            <a:endParaRPr lang="en-US">
              <a:latin typeface="+mj-lt"/>
            </a:endParaRPr>
          </a:p>
          <a:p>
            <a:r>
              <a:rPr lang="en-US">
                <a:latin typeface="+mj-lt"/>
              </a:rPr>
              <a:t>At run time, for the device that wants a location</a:t>
            </a:r>
          </a:p>
          <a:p>
            <a:pPr lvl="1"/>
            <a:r>
              <a:rPr lang="en-US">
                <a:latin typeface="+mj-lt"/>
              </a:rPr>
              <a:t>Measure signal strength to Access Point</a:t>
            </a:r>
          </a:p>
          <a:p>
            <a:pPr lvl="1"/>
            <a:r>
              <a:rPr lang="en-US">
                <a:latin typeface="+mj-lt"/>
              </a:rPr>
              <a:t>Look up measurement in database to get location</a:t>
            </a:r>
          </a:p>
        </p:txBody>
      </p:sp>
      <p:sp>
        <p:nvSpPr>
          <p:cNvPr id="4" name="Slide Number Placeholder 3">
            <a:extLst>
              <a:ext uri="{FF2B5EF4-FFF2-40B4-BE49-F238E27FC236}">
                <a16:creationId xmlns:a16="http://schemas.microsoft.com/office/drawing/2014/main" id="{AEA1CB1D-6EFA-4A90-9F2B-6C98426DBAE4}"/>
              </a:ext>
            </a:extLst>
          </p:cNvPr>
          <p:cNvSpPr>
            <a:spLocks noGrp="1"/>
          </p:cNvSpPr>
          <p:nvPr>
            <p:ph type="sldNum" sz="quarter" idx="12"/>
          </p:nvPr>
        </p:nvSpPr>
        <p:spPr/>
        <p:txBody>
          <a:bodyPr/>
          <a:lstStyle/>
          <a:p>
            <a:fld id="{0778C724-3839-4D76-A707-B4C23905D055}" type="slidenum">
              <a:rPr lang="en-US" smtClean="0"/>
              <a:t>14</a:t>
            </a:fld>
            <a:endParaRPr lang="en-US"/>
          </a:p>
        </p:txBody>
      </p:sp>
      <p:pic>
        <p:nvPicPr>
          <p:cNvPr id="1026" name="Picture 2" descr="Figure 1 from Optimizing radio map for WLAN fingerprinting | Semantic  Scholar">
            <a:extLst>
              <a:ext uri="{FF2B5EF4-FFF2-40B4-BE49-F238E27FC236}">
                <a16:creationId xmlns:a16="http://schemas.microsoft.com/office/drawing/2014/main" id="{B623CB03-4B8A-40B9-A5D4-EB5B28F7E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2038350"/>
            <a:ext cx="61341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7252567E-1D95-4049-BCEF-7B83F150DB40}"/>
              </a:ext>
            </a:extLst>
          </p:cNvPr>
          <p:cNvSpPr/>
          <p:nvPr/>
        </p:nvSpPr>
        <p:spPr>
          <a:xfrm>
            <a:off x="9232900" y="3444875"/>
            <a:ext cx="317500" cy="317500"/>
          </a:xfrm>
          <a:prstGeom prst="star5">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346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1" y="311663"/>
            <a:ext cx="9601200" cy="1485900"/>
          </a:xfrm>
        </p:spPr>
        <p:txBody>
          <a:bodyPr/>
          <a:lstStyle/>
          <a:p>
            <a:r>
              <a:rPr lang="en-US"/>
              <a:t>How to discover nodes or devices nearby</a:t>
            </a:r>
          </a:p>
        </p:txBody>
      </p:sp>
      <p:sp>
        <p:nvSpPr>
          <p:cNvPr id="3" name="Content Placeholder 2"/>
          <p:cNvSpPr>
            <a:spLocks noGrp="1"/>
          </p:cNvSpPr>
          <p:nvPr>
            <p:ph idx="1"/>
          </p:nvPr>
        </p:nvSpPr>
        <p:spPr>
          <a:xfrm>
            <a:off x="901206" y="1699101"/>
            <a:ext cx="10836563" cy="4664229"/>
          </a:xfrm>
        </p:spPr>
        <p:txBody>
          <a:bodyPr>
            <a:normAutofit/>
          </a:bodyPr>
          <a:lstStyle/>
          <a:p>
            <a:pPr marL="0" indent="0">
              <a:buNone/>
            </a:pPr>
            <a:r>
              <a:rPr lang="en-US" sz="2800"/>
              <a:t>Scenarios for local discovery</a:t>
            </a:r>
          </a:p>
          <a:p>
            <a:pPr marL="0" indent="0">
              <a:buNone/>
            </a:pPr>
            <a:endParaRPr lang="en-US" sz="2800"/>
          </a:p>
          <a:p>
            <a:pPr marL="1044702" lvl="1" indent="-514350">
              <a:buFont typeface="+mj-lt"/>
              <a:buAutoNum type="arabicPeriod"/>
            </a:pPr>
            <a:r>
              <a:rPr lang="en-US" sz="2800">
                <a:latin typeface="+mj-lt"/>
              </a:rPr>
              <a:t>You just enter a shopping mall. You would like to check if there is </a:t>
            </a:r>
            <a:r>
              <a:rPr lang="en-US" sz="2800" err="1">
                <a:latin typeface="+mj-lt"/>
              </a:rPr>
              <a:t>WiFi</a:t>
            </a:r>
            <a:r>
              <a:rPr lang="en-US" sz="2800">
                <a:latin typeface="+mj-lt"/>
              </a:rPr>
              <a:t> service. How does your mobile phone discover the presence of </a:t>
            </a:r>
            <a:r>
              <a:rPr lang="en-US" sz="2800" err="1">
                <a:latin typeface="+mj-lt"/>
              </a:rPr>
              <a:t>WiFi</a:t>
            </a:r>
            <a:r>
              <a:rPr lang="en-US" sz="2800">
                <a:latin typeface="+mj-lt"/>
              </a:rPr>
              <a:t> networks?</a:t>
            </a:r>
          </a:p>
          <a:p>
            <a:pPr marL="1044702" lvl="1" indent="-514350">
              <a:buFont typeface="+mj-lt"/>
              <a:buAutoNum type="arabicPeriod"/>
            </a:pPr>
            <a:endParaRPr lang="en-US" sz="2800">
              <a:latin typeface="+mj-lt"/>
            </a:endParaRPr>
          </a:p>
          <a:p>
            <a:pPr marL="1044702" lvl="1" indent="-514350">
              <a:buFont typeface="+mj-lt"/>
              <a:buAutoNum type="arabicPeriod"/>
            </a:pPr>
            <a:r>
              <a:rPr lang="en-US" sz="2800">
                <a:latin typeface="+mj-lt"/>
              </a:rPr>
              <a:t>Small devices with low power network interface (e.g. ZigBee) are deployed in the surrounding and carried by humans. How can these devices discover other devices in range (in an energy efficient way)?  </a:t>
            </a:r>
          </a:p>
        </p:txBody>
      </p:sp>
      <p:sp>
        <p:nvSpPr>
          <p:cNvPr id="4" name="Slide Number Placeholder 3"/>
          <p:cNvSpPr>
            <a:spLocks noGrp="1"/>
          </p:cNvSpPr>
          <p:nvPr>
            <p:ph type="sldNum" sz="quarter" idx="12"/>
          </p:nvPr>
        </p:nvSpPr>
        <p:spPr>
          <a:xfrm>
            <a:off x="8603620" y="6363330"/>
            <a:ext cx="2743200" cy="365125"/>
          </a:xfrm>
        </p:spPr>
        <p:txBody>
          <a:bodyPr/>
          <a:lstStyle/>
          <a:p>
            <a:fld id="{F4F82B2C-7B16-4065-A8A5-701BDF4594DD}" type="slidenum">
              <a:rPr lang="en-US" smtClean="0"/>
              <a:t>15</a:t>
            </a:fld>
            <a:endParaRPr lang="en-US"/>
          </a:p>
        </p:txBody>
      </p:sp>
    </p:spTree>
    <p:extLst>
      <p:ext uri="{BB962C8B-B14F-4D97-AF65-F5344CB8AC3E}">
        <p14:creationId xmlns:p14="http://schemas.microsoft.com/office/powerpoint/2010/main" val="168748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perform neighbor discovery?</a:t>
            </a:r>
          </a:p>
        </p:txBody>
      </p:sp>
      <p:sp>
        <p:nvSpPr>
          <p:cNvPr id="3" name="Content Placeholder 2"/>
          <p:cNvSpPr>
            <a:spLocks noGrp="1"/>
          </p:cNvSpPr>
          <p:nvPr>
            <p:ph idx="1"/>
          </p:nvPr>
        </p:nvSpPr>
        <p:spPr>
          <a:xfrm>
            <a:off x="838200" y="1764392"/>
            <a:ext cx="10141527" cy="4105916"/>
          </a:xfrm>
        </p:spPr>
        <p:txBody>
          <a:bodyPr/>
          <a:lstStyle/>
          <a:p>
            <a:r>
              <a:rPr lang="en-US" sz="3200">
                <a:latin typeface="+mj-lt"/>
              </a:rPr>
              <a:t>Problem is “easy” to solve if there is no constraint and all nodes can be active all the time.</a:t>
            </a:r>
          </a:p>
          <a:p>
            <a:pPr lvl="1"/>
            <a:r>
              <a:rPr lang="en-US" sz="3200">
                <a:latin typeface="+mj-lt"/>
              </a:rPr>
              <a:t>Challenge is to design a protocol that is energy efficient.</a:t>
            </a:r>
          </a:p>
          <a:p>
            <a:endParaRPr lang="en-US" sz="3200">
              <a:latin typeface="+mj-lt"/>
            </a:endParaRPr>
          </a:p>
          <a:p>
            <a:r>
              <a:rPr lang="en-US" sz="3200">
                <a:latin typeface="+mj-lt"/>
              </a:rPr>
              <a:t>Two broad methods for local neighbor discovery:</a:t>
            </a:r>
          </a:p>
          <a:p>
            <a:pPr lvl="1"/>
            <a:r>
              <a:rPr lang="en-US" sz="2800">
                <a:latin typeface="+mj-lt"/>
              </a:rPr>
              <a:t>Synchronous</a:t>
            </a:r>
          </a:p>
          <a:p>
            <a:pPr lvl="1"/>
            <a:r>
              <a:rPr lang="en-US" sz="2800">
                <a:latin typeface="+mj-lt"/>
              </a:rPr>
              <a:t>Asynchronous</a:t>
            </a:r>
          </a:p>
        </p:txBody>
      </p:sp>
      <p:sp>
        <p:nvSpPr>
          <p:cNvPr id="4" name="Slide Number Placeholder 3"/>
          <p:cNvSpPr>
            <a:spLocks noGrp="1"/>
          </p:cNvSpPr>
          <p:nvPr>
            <p:ph type="sldNum" sz="quarter" idx="12"/>
          </p:nvPr>
        </p:nvSpPr>
        <p:spPr/>
        <p:txBody>
          <a:bodyPr/>
          <a:lstStyle/>
          <a:p>
            <a:fld id="{F4F82B2C-7B16-4065-A8A5-701BDF4594DD}" type="slidenum">
              <a:rPr lang="en-US" smtClean="0"/>
              <a:t>16</a:t>
            </a:fld>
            <a:endParaRPr lang="en-US"/>
          </a:p>
        </p:txBody>
      </p:sp>
    </p:spTree>
    <p:extLst>
      <p:ext uri="{BB962C8B-B14F-4D97-AF65-F5344CB8AC3E}">
        <p14:creationId xmlns:p14="http://schemas.microsoft.com/office/powerpoint/2010/main" val="225627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69" y="196446"/>
            <a:ext cx="9601200" cy="1485900"/>
          </a:xfrm>
        </p:spPr>
        <p:txBody>
          <a:bodyPr/>
          <a:lstStyle/>
          <a:p>
            <a:r>
              <a:rPr lang="en-US"/>
              <a:t>Synchronous neighbor discovery</a:t>
            </a:r>
          </a:p>
        </p:txBody>
      </p:sp>
      <p:sp>
        <p:nvSpPr>
          <p:cNvPr id="3" name="Content Placeholder 2"/>
          <p:cNvSpPr>
            <a:spLocks noGrp="1"/>
          </p:cNvSpPr>
          <p:nvPr>
            <p:ph idx="1"/>
          </p:nvPr>
        </p:nvSpPr>
        <p:spPr>
          <a:xfrm>
            <a:off x="492369" y="1509178"/>
            <a:ext cx="11455377" cy="5029734"/>
          </a:xfrm>
        </p:spPr>
        <p:txBody>
          <a:bodyPr>
            <a:normAutofit/>
          </a:bodyPr>
          <a:lstStyle/>
          <a:p>
            <a:r>
              <a:rPr lang="en-US">
                <a:latin typeface="+mj-lt"/>
              </a:rPr>
              <a:t>All nodes are synchronized to the same clock/time.</a:t>
            </a:r>
          </a:p>
          <a:p>
            <a:r>
              <a:rPr lang="en-US">
                <a:latin typeface="+mj-lt"/>
              </a:rPr>
              <a:t>Nodes  wakeup periodically at same time to transmit/receive packets</a:t>
            </a:r>
          </a:p>
          <a:p>
            <a:r>
              <a:rPr lang="en-US">
                <a:latin typeface="+mj-lt"/>
              </a:rPr>
              <a:t>Node A discovers node B when it hears a transmission from node B</a:t>
            </a:r>
            <a:endParaRPr lang="en-US" sz="2400">
              <a:latin typeface="+mj-lt"/>
            </a:endParaRPr>
          </a:p>
          <a:p>
            <a:pPr marL="0" indent="0">
              <a:buNone/>
            </a:pPr>
            <a:endParaRPr lang="en-US">
              <a:latin typeface="+mj-lt"/>
            </a:endParaRPr>
          </a:p>
          <a:p>
            <a:pPr marL="0" indent="0">
              <a:buNone/>
            </a:pPr>
            <a:r>
              <a:rPr lang="en-US">
                <a:latin typeface="+mj-lt"/>
              </a:rPr>
              <a:t>Example:</a:t>
            </a:r>
          </a:p>
          <a:p>
            <a:pPr lvl="1"/>
            <a:r>
              <a:rPr lang="en-US"/>
              <a:t>T</a:t>
            </a:r>
            <a:r>
              <a:rPr lang="en-US">
                <a:latin typeface="+mj-lt"/>
              </a:rPr>
              <a:t>ime divided into  slots of 100ms and there is a global starting reference time </a:t>
            </a:r>
            <a:r>
              <a:rPr lang="en-US" b="1">
                <a:solidFill>
                  <a:srgbClr val="0070C0"/>
                </a:solidFill>
                <a:latin typeface="+mj-lt"/>
              </a:rPr>
              <a:t>t</a:t>
            </a:r>
            <a:r>
              <a:rPr lang="en-US" b="1" baseline="-25000">
                <a:solidFill>
                  <a:srgbClr val="0070C0"/>
                </a:solidFill>
                <a:latin typeface="+mj-lt"/>
              </a:rPr>
              <a:t>0 </a:t>
            </a:r>
            <a:r>
              <a:rPr lang="en-US">
                <a:latin typeface="+mj-lt"/>
              </a:rPr>
              <a:t>sec </a:t>
            </a:r>
          </a:p>
          <a:p>
            <a:pPr lvl="1"/>
            <a:r>
              <a:rPr lang="en-US">
                <a:latin typeface="+mj-lt"/>
              </a:rPr>
              <a:t>With a 10% duty cycle, period is 1s, </a:t>
            </a:r>
          </a:p>
          <a:p>
            <a:pPr lvl="2"/>
            <a:r>
              <a:rPr lang="en-US" sz="2400">
                <a:latin typeface="+mj-lt"/>
              </a:rPr>
              <a:t>each node wakes up at </a:t>
            </a:r>
            <a:r>
              <a:rPr lang="en-US" sz="2400" b="1">
                <a:solidFill>
                  <a:srgbClr val="0070C0"/>
                </a:solidFill>
                <a:latin typeface="+mj-lt"/>
              </a:rPr>
              <a:t>t</a:t>
            </a:r>
            <a:r>
              <a:rPr lang="en-US" sz="2400" b="1" baseline="-25000">
                <a:solidFill>
                  <a:srgbClr val="0070C0"/>
                </a:solidFill>
                <a:latin typeface="+mj-lt"/>
              </a:rPr>
              <a:t>0 </a:t>
            </a:r>
            <a:r>
              <a:rPr lang="en-US" sz="2400">
                <a:latin typeface="+mj-lt"/>
              </a:rPr>
              <a:t>+ k sec for 100ms, where k = 0,1,2,3,4….</a:t>
            </a:r>
          </a:p>
          <a:p>
            <a:pPr lvl="1"/>
            <a:r>
              <a:rPr lang="en-US">
                <a:latin typeface="+mj-lt"/>
              </a:rPr>
              <a:t>With a 1% duty cycle, period is 10s,</a:t>
            </a:r>
          </a:p>
          <a:p>
            <a:pPr lvl="2"/>
            <a:r>
              <a:rPr lang="en-US" sz="2400">
                <a:latin typeface="+mj-lt"/>
              </a:rPr>
              <a:t>each node wakes up every </a:t>
            </a:r>
            <a:r>
              <a:rPr lang="en-US" sz="2400" b="1">
                <a:solidFill>
                  <a:srgbClr val="0070C0"/>
                </a:solidFill>
                <a:latin typeface="+mj-lt"/>
              </a:rPr>
              <a:t>t</a:t>
            </a:r>
            <a:r>
              <a:rPr lang="en-US" sz="2400" b="1" baseline="-25000">
                <a:solidFill>
                  <a:srgbClr val="0070C0"/>
                </a:solidFill>
                <a:latin typeface="+mj-lt"/>
              </a:rPr>
              <a:t>0 </a:t>
            </a:r>
            <a:r>
              <a:rPr lang="en-US" sz="2400">
                <a:latin typeface="+mj-lt"/>
              </a:rPr>
              <a:t>+ 10k sec for 100ms, where k = 0,1,2,3,4….</a:t>
            </a:r>
          </a:p>
          <a:p>
            <a:endParaRPr lang="en-US"/>
          </a:p>
        </p:txBody>
      </p:sp>
      <p:sp>
        <p:nvSpPr>
          <p:cNvPr id="4" name="Slide Number Placeholder 3"/>
          <p:cNvSpPr>
            <a:spLocks noGrp="1"/>
          </p:cNvSpPr>
          <p:nvPr>
            <p:ph type="sldNum" sz="quarter" idx="12"/>
          </p:nvPr>
        </p:nvSpPr>
        <p:spPr/>
        <p:txBody>
          <a:bodyPr/>
          <a:lstStyle/>
          <a:p>
            <a:fld id="{F4F82B2C-7B16-4065-A8A5-701BDF4594DD}" type="slidenum">
              <a:rPr lang="en-US" smtClean="0"/>
              <a:t>17</a:t>
            </a:fld>
            <a:endParaRPr lang="en-US"/>
          </a:p>
        </p:txBody>
      </p:sp>
    </p:spTree>
    <p:extLst>
      <p:ext uri="{BB962C8B-B14F-4D97-AF65-F5344CB8AC3E}">
        <p14:creationId xmlns:p14="http://schemas.microsoft.com/office/powerpoint/2010/main" val="2733145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985" y="365125"/>
            <a:ext cx="10802815" cy="1325563"/>
          </a:xfrm>
        </p:spPr>
        <p:txBody>
          <a:bodyPr/>
          <a:lstStyle/>
          <a:p>
            <a:r>
              <a:rPr lang="en-US"/>
              <a:t>Drawbacks to synchronous neighbor discovery?</a:t>
            </a:r>
          </a:p>
        </p:txBody>
      </p:sp>
      <p:sp>
        <p:nvSpPr>
          <p:cNvPr id="3" name="Content Placeholder 2"/>
          <p:cNvSpPr>
            <a:spLocks noGrp="1"/>
          </p:cNvSpPr>
          <p:nvPr>
            <p:ph idx="1"/>
          </p:nvPr>
        </p:nvSpPr>
        <p:spPr>
          <a:xfrm>
            <a:off x="550985" y="1690688"/>
            <a:ext cx="10802814" cy="4332741"/>
          </a:xfrm>
        </p:spPr>
        <p:txBody>
          <a:bodyPr/>
          <a:lstStyle/>
          <a:p>
            <a:r>
              <a:rPr lang="en-US" sz="2800">
                <a:latin typeface="+mj-lt"/>
              </a:rPr>
              <a:t>Synchronization can be expensive and periodically re-synchronization will be needed to correct for clock drift over time</a:t>
            </a:r>
          </a:p>
          <a:p>
            <a:endParaRPr lang="en-US" sz="2800">
              <a:latin typeface="+mj-lt"/>
            </a:endParaRPr>
          </a:p>
          <a:p>
            <a:r>
              <a:rPr lang="en-US" sz="2800">
                <a:latin typeface="+mj-lt"/>
              </a:rPr>
              <a:t>As all nodes wakeup at the same time to transmit/receive, collision may increase if too many node transmit simultaneously</a:t>
            </a:r>
          </a:p>
          <a:p>
            <a:endParaRPr lang="en-US"/>
          </a:p>
        </p:txBody>
      </p:sp>
      <p:sp>
        <p:nvSpPr>
          <p:cNvPr id="4" name="Slide Number Placeholder 3"/>
          <p:cNvSpPr>
            <a:spLocks noGrp="1"/>
          </p:cNvSpPr>
          <p:nvPr>
            <p:ph type="sldNum" sz="quarter" idx="12"/>
          </p:nvPr>
        </p:nvSpPr>
        <p:spPr/>
        <p:txBody>
          <a:bodyPr/>
          <a:lstStyle/>
          <a:p>
            <a:fld id="{F4F82B2C-7B16-4065-A8A5-701BDF4594DD}" type="slidenum">
              <a:rPr lang="en-US" smtClean="0"/>
              <a:t>18</a:t>
            </a:fld>
            <a:endParaRPr lang="en-US"/>
          </a:p>
        </p:txBody>
      </p:sp>
    </p:spTree>
    <p:extLst>
      <p:ext uri="{BB962C8B-B14F-4D97-AF65-F5344CB8AC3E}">
        <p14:creationId xmlns:p14="http://schemas.microsoft.com/office/powerpoint/2010/main" val="276011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264" y="378547"/>
            <a:ext cx="10515600" cy="1325563"/>
          </a:xfrm>
        </p:spPr>
        <p:txBody>
          <a:bodyPr/>
          <a:lstStyle/>
          <a:p>
            <a:r>
              <a:rPr lang="en-US"/>
              <a:t>Asynchronous Protocols</a:t>
            </a:r>
          </a:p>
        </p:txBody>
      </p:sp>
      <p:sp>
        <p:nvSpPr>
          <p:cNvPr id="3" name="Content Placeholder 2"/>
          <p:cNvSpPr>
            <a:spLocks noGrp="1"/>
          </p:cNvSpPr>
          <p:nvPr>
            <p:ph idx="1"/>
          </p:nvPr>
        </p:nvSpPr>
        <p:spPr>
          <a:xfrm>
            <a:off x="664264" y="1704110"/>
            <a:ext cx="10404764" cy="4364182"/>
          </a:xfrm>
        </p:spPr>
        <p:txBody>
          <a:bodyPr>
            <a:normAutofit/>
          </a:bodyPr>
          <a:lstStyle/>
          <a:p>
            <a:r>
              <a:rPr lang="en-US">
                <a:latin typeface="+mj-lt"/>
              </a:rPr>
              <a:t>Challenges:</a:t>
            </a:r>
          </a:p>
          <a:p>
            <a:pPr lvl="1"/>
            <a:r>
              <a:rPr lang="en-US" sz="2400">
                <a:latin typeface="+mj-lt"/>
              </a:rPr>
              <a:t>No time synchronization</a:t>
            </a:r>
          </a:p>
          <a:p>
            <a:pPr lvl="1"/>
            <a:r>
              <a:rPr lang="en-US" sz="2400">
                <a:latin typeface="+mj-lt"/>
              </a:rPr>
              <a:t>All nodes are resource constrained</a:t>
            </a:r>
          </a:p>
          <a:p>
            <a:pPr marL="530352" lvl="1" indent="0">
              <a:buNone/>
            </a:pPr>
            <a:endParaRPr lang="en-US" sz="2400">
              <a:latin typeface="+mj-lt"/>
            </a:endParaRPr>
          </a:p>
          <a:p>
            <a:r>
              <a:rPr lang="en-US">
                <a:latin typeface="+mj-lt"/>
              </a:rPr>
              <a:t>Assumptions</a:t>
            </a:r>
          </a:p>
          <a:p>
            <a:pPr lvl="1"/>
            <a:r>
              <a:rPr lang="en-US" sz="2400">
                <a:latin typeface="+mj-lt"/>
              </a:rPr>
              <a:t>Divide into time slots (e.g. 100ms)</a:t>
            </a:r>
          </a:p>
          <a:p>
            <a:pPr lvl="1"/>
            <a:r>
              <a:rPr lang="en-US" sz="2400">
                <a:latin typeface="+mj-lt"/>
              </a:rPr>
              <a:t>Each device decides (randomly?) which time slots to wakeup to transmit/listen</a:t>
            </a:r>
          </a:p>
          <a:p>
            <a:pPr lvl="1"/>
            <a:endParaRPr lang="en-US" sz="2400">
              <a:latin typeface="+mj-lt"/>
            </a:endParaRPr>
          </a:p>
          <a:p>
            <a:pPr marL="0" indent="0">
              <a:buNone/>
            </a:pPr>
            <a:r>
              <a:rPr lang="en-US" b="1">
                <a:solidFill>
                  <a:srgbClr val="FF0000"/>
                </a:solidFill>
                <a:latin typeface="+mj-lt"/>
              </a:rPr>
              <a:t>How long will two such devices take to discover each other?</a:t>
            </a:r>
          </a:p>
          <a:p>
            <a:pPr lvl="1"/>
            <a:endParaRPr lang="en-US"/>
          </a:p>
        </p:txBody>
      </p:sp>
      <p:sp>
        <p:nvSpPr>
          <p:cNvPr id="4" name="Slide Number Placeholder 3"/>
          <p:cNvSpPr>
            <a:spLocks noGrp="1"/>
          </p:cNvSpPr>
          <p:nvPr>
            <p:ph type="sldNum" sz="quarter" idx="12"/>
          </p:nvPr>
        </p:nvSpPr>
        <p:spPr/>
        <p:txBody>
          <a:bodyPr/>
          <a:lstStyle/>
          <a:p>
            <a:fld id="{F4F82B2C-7B16-4065-A8A5-701BDF4594DD}" type="slidenum">
              <a:rPr lang="en-US" smtClean="0"/>
              <a:t>19</a:t>
            </a:fld>
            <a:endParaRPr lang="en-US"/>
          </a:p>
        </p:txBody>
      </p:sp>
    </p:spTree>
    <p:extLst>
      <p:ext uri="{BB962C8B-B14F-4D97-AF65-F5344CB8AC3E}">
        <p14:creationId xmlns:p14="http://schemas.microsoft.com/office/powerpoint/2010/main" val="3010113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Discussion regarding the project</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vert="horz" lIns="91440" tIns="45720" rIns="91440" bIns="45720" rtlCol="0" anchor="t">
            <a:normAutofit/>
          </a:bodyPr>
          <a:lstStyle/>
          <a:p>
            <a:pPr algn="just"/>
            <a:r>
              <a:rPr lang="en-US" dirty="0">
                <a:latin typeface="+mj-lt"/>
              </a:rPr>
              <a:t>Deadline: April </a:t>
            </a:r>
            <a:r>
              <a:rPr lang="en-US" dirty="0"/>
              <a:t>26th April</a:t>
            </a:r>
            <a:endParaRPr lang="en-US" dirty="0">
              <a:latin typeface="+mj-lt"/>
              <a:cs typeface="Calibri Light"/>
            </a:endParaRPr>
          </a:p>
          <a:p>
            <a:pPr algn="just"/>
            <a:r>
              <a:rPr lang="en-US" dirty="0">
                <a:latin typeface="+mj-lt"/>
              </a:rPr>
              <a:t>Submission after deadline: No Penalty</a:t>
            </a:r>
            <a:r>
              <a:rPr lang="en-US" b="1" dirty="0">
                <a:latin typeface="+mj-lt"/>
              </a:rPr>
              <a:t> </a:t>
            </a:r>
            <a:r>
              <a:rPr lang="en-US" b="1" dirty="0"/>
              <a:t>(Last date: 30th April) </a:t>
            </a:r>
            <a:endParaRPr lang="en-US" b="1" dirty="0">
              <a:latin typeface="+mj-lt"/>
            </a:endParaRPr>
          </a:p>
          <a:p>
            <a:pPr algn="just"/>
            <a:r>
              <a:rPr lang="en-US" dirty="0">
                <a:latin typeface="+mj-lt"/>
              </a:rPr>
              <a:t>Two tasks needs to be performed. Builds on previous assignments</a:t>
            </a:r>
          </a:p>
          <a:p>
            <a:pPr algn="just"/>
            <a:r>
              <a:rPr lang="en-US" dirty="0"/>
              <a:t>To be submitted: Report, source code, demonstration, readme file</a:t>
            </a:r>
          </a:p>
          <a:p>
            <a:pPr algn="just"/>
            <a:endParaRPr lang="en-US" dirty="0"/>
          </a:p>
          <a:p>
            <a:pPr algn="just"/>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a:t>ambujv@nus.edu.sg</a:t>
            </a:r>
          </a:p>
        </p:txBody>
      </p:sp>
      <p:pic>
        <p:nvPicPr>
          <p:cNvPr id="4" name="Picture 3">
            <a:extLst>
              <a:ext uri="{FF2B5EF4-FFF2-40B4-BE49-F238E27FC236}">
                <a16:creationId xmlns:a16="http://schemas.microsoft.com/office/drawing/2014/main" id="{7602E265-C5FD-6046-0EA6-EC1F83B722BB}"/>
              </a:ext>
            </a:extLst>
          </p:cNvPr>
          <p:cNvPicPr>
            <a:picLocks noChangeAspect="1"/>
          </p:cNvPicPr>
          <p:nvPr/>
        </p:nvPicPr>
        <p:blipFill>
          <a:blip r:embed="rId3"/>
          <a:stretch>
            <a:fillRect/>
          </a:stretch>
        </p:blipFill>
        <p:spPr>
          <a:xfrm>
            <a:off x="6798733" y="4197567"/>
            <a:ext cx="4481286" cy="1560897"/>
          </a:xfrm>
          <a:prstGeom prst="rect">
            <a:avLst/>
          </a:prstGeom>
        </p:spPr>
      </p:pic>
      <p:pic>
        <p:nvPicPr>
          <p:cNvPr id="6" name="Picture 5">
            <a:extLst>
              <a:ext uri="{FF2B5EF4-FFF2-40B4-BE49-F238E27FC236}">
                <a16:creationId xmlns:a16="http://schemas.microsoft.com/office/drawing/2014/main" id="{2545F66B-1D5C-3E21-E530-1471978848A4}"/>
              </a:ext>
            </a:extLst>
          </p:cNvPr>
          <p:cNvPicPr>
            <a:picLocks noChangeAspect="1"/>
          </p:cNvPicPr>
          <p:nvPr/>
        </p:nvPicPr>
        <p:blipFill>
          <a:blip r:embed="rId4"/>
          <a:stretch>
            <a:fillRect/>
          </a:stretch>
        </p:blipFill>
        <p:spPr>
          <a:xfrm>
            <a:off x="911981" y="3954577"/>
            <a:ext cx="4906433" cy="1859839"/>
          </a:xfrm>
          <a:prstGeom prst="rect">
            <a:avLst/>
          </a:prstGeom>
        </p:spPr>
      </p:pic>
    </p:spTree>
    <p:extLst>
      <p:ext uri="{BB962C8B-B14F-4D97-AF65-F5344CB8AC3E}">
        <p14:creationId xmlns:p14="http://schemas.microsoft.com/office/powerpoint/2010/main" val="413603001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Birthday Paradox</a:t>
            </a:r>
          </a:p>
        </p:txBody>
      </p:sp>
      <p:sp>
        <p:nvSpPr>
          <p:cNvPr id="3" name="Content Placeholder 2"/>
          <p:cNvSpPr>
            <a:spLocks noGrp="1"/>
          </p:cNvSpPr>
          <p:nvPr>
            <p:ph idx="1"/>
          </p:nvPr>
        </p:nvSpPr>
        <p:spPr>
          <a:xfrm>
            <a:off x="872835" y="1662544"/>
            <a:ext cx="9975273" cy="4790841"/>
          </a:xfrm>
        </p:spPr>
        <p:txBody>
          <a:bodyPr>
            <a:normAutofit fontScale="92500"/>
          </a:bodyPr>
          <a:lstStyle/>
          <a:p>
            <a:r>
              <a:rPr lang="en-US">
                <a:latin typeface="+mj-lt"/>
              </a:rPr>
              <a:t>In a group of N people, what is the probability that there is at least one pair of people who have the same birthday? (assume 365 days in a year)</a:t>
            </a:r>
          </a:p>
          <a:p>
            <a:r>
              <a:rPr lang="en-US">
                <a:latin typeface="+mj-lt"/>
              </a:rPr>
              <a:t>In general, </a:t>
            </a:r>
            <a:r>
              <a:rPr lang="en-US" err="1">
                <a:latin typeface="+mj-lt"/>
              </a:rPr>
              <a:t>Prob</a:t>
            </a:r>
            <a:r>
              <a:rPr lang="en-US">
                <a:latin typeface="+mj-lt"/>
              </a:rPr>
              <a:t> = 1 – P(none of the N people have the same birthday)</a:t>
            </a:r>
          </a:p>
          <a:p>
            <a:pPr lvl="1"/>
            <a:r>
              <a:rPr lang="en-US">
                <a:latin typeface="+mj-lt"/>
              </a:rPr>
              <a:t>N = 2, </a:t>
            </a:r>
            <a:r>
              <a:rPr lang="en-US" err="1">
                <a:latin typeface="+mj-lt"/>
              </a:rPr>
              <a:t>Prob</a:t>
            </a:r>
            <a:r>
              <a:rPr lang="en-US">
                <a:latin typeface="+mj-lt"/>
              </a:rPr>
              <a:t> = 1 – (364/365)</a:t>
            </a:r>
          </a:p>
          <a:p>
            <a:pPr lvl="1"/>
            <a:r>
              <a:rPr lang="en-US">
                <a:latin typeface="+mj-lt"/>
              </a:rPr>
              <a:t>N = 3, </a:t>
            </a:r>
            <a:r>
              <a:rPr lang="en-US" err="1">
                <a:latin typeface="+mj-lt"/>
              </a:rPr>
              <a:t>Prob</a:t>
            </a:r>
            <a:r>
              <a:rPr lang="en-US">
                <a:latin typeface="+mj-lt"/>
              </a:rPr>
              <a:t> = 1 – (364/365)(363/365) </a:t>
            </a:r>
          </a:p>
          <a:p>
            <a:pPr lvl="1"/>
            <a:r>
              <a:rPr lang="en-US">
                <a:latin typeface="+mj-lt"/>
              </a:rPr>
              <a:t>N = 4, </a:t>
            </a:r>
            <a:r>
              <a:rPr lang="en-US" err="1">
                <a:latin typeface="+mj-lt"/>
              </a:rPr>
              <a:t>Prob</a:t>
            </a:r>
            <a:r>
              <a:rPr lang="en-US">
                <a:latin typeface="+mj-lt"/>
              </a:rPr>
              <a:t> = 1 – ((364/365)(363/365)(362/365)</a:t>
            </a:r>
          </a:p>
          <a:p>
            <a:pPr lvl="1"/>
            <a:r>
              <a:rPr lang="en-US">
                <a:latin typeface="+mj-lt"/>
              </a:rPr>
              <a:t>N = n, </a:t>
            </a:r>
            <a:r>
              <a:rPr lang="en-US" err="1">
                <a:latin typeface="+mj-lt"/>
              </a:rPr>
              <a:t>Prob</a:t>
            </a:r>
            <a:r>
              <a:rPr lang="en-US">
                <a:latin typeface="+mj-lt"/>
              </a:rPr>
              <a:t> = 1 – 365!/(365</a:t>
            </a:r>
            <a:r>
              <a:rPr lang="en-US" baseline="30000">
                <a:latin typeface="+mj-lt"/>
              </a:rPr>
              <a:t>n</a:t>
            </a:r>
            <a:r>
              <a:rPr lang="en-US">
                <a:latin typeface="+mj-lt"/>
              </a:rPr>
              <a:t>(365-n)!)</a:t>
            </a:r>
          </a:p>
          <a:p>
            <a:r>
              <a:rPr lang="en-US">
                <a:latin typeface="+mj-lt"/>
              </a:rPr>
              <a:t>Example:</a:t>
            </a:r>
          </a:p>
          <a:p>
            <a:pPr lvl="1"/>
            <a:r>
              <a:rPr lang="en-US">
                <a:latin typeface="+mj-lt"/>
              </a:rPr>
              <a:t>N =   2, </a:t>
            </a:r>
            <a:r>
              <a:rPr lang="en-US" err="1">
                <a:latin typeface="+mj-lt"/>
              </a:rPr>
              <a:t>Prob</a:t>
            </a:r>
            <a:r>
              <a:rPr lang="en-US">
                <a:latin typeface="+mj-lt"/>
              </a:rPr>
              <a:t> = 0.0027</a:t>
            </a:r>
          </a:p>
          <a:p>
            <a:pPr lvl="1"/>
            <a:r>
              <a:rPr lang="en-US">
                <a:latin typeface="+mj-lt"/>
              </a:rPr>
              <a:t>N = 23, </a:t>
            </a:r>
            <a:r>
              <a:rPr lang="en-US" err="1">
                <a:latin typeface="+mj-lt"/>
              </a:rPr>
              <a:t>Prob</a:t>
            </a:r>
            <a:r>
              <a:rPr lang="en-US">
                <a:latin typeface="+mj-lt"/>
              </a:rPr>
              <a:t> = 0.5073</a:t>
            </a:r>
          </a:p>
          <a:p>
            <a:pPr lvl="1"/>
            <a:r>
              <a:rPr lang="en-US">
                <a:latin typeface="+mj-lt"/>
              </a:rPr>
              <a:t>N = 50, </a:t>
            </a:r>
            <a:r>
              <a:rPr lang="en-US" err="1">
                <a:latin typeface="+mj-lt"/>
              </a:rPr>
              <a:t>Prob</a:t>
            </a:r>
            <a:r>
              <a:rPr lang="en-US">
                <a:latin typeface="+mj-lt"/>
              </a:rPr>
              <a:t> = 0.9704 </a:t>
            </a:r>
          </a:p>
          <a:p>
            <a:endParaRPr lang="en-US"/>
          </a:p>
        </p:txBody>
      </p:sp>
      <p:sp>
        <p:nvSpPr>
          <p:cNvPr id="4" name="Slide Number Placeholder 3"/>
          <p:cNvSpPr>
            <a:spLocks noGrp="1"/>
          </p:cNvSpPr>
          <p:nvPr>
            <p:ph type="sldNum" sz="quarter" idx="12"/>
          </p:nvPr>
        </p:nvSpPr>
        <p:spPr/>
        <p:txBody>
          <a:bodyPr/>
          <a:lstStyle/>
          <a:p>
            <a:fld id="{F4F82B2C-7B16-4065-A8A5-701BDF4594DD}" type="slidenum">
              <a:rPr lang="en-US" smtClean="0"/>
              <a:t>20</a:t>
            </a:fld>
            <a:endParaRPr lang="en-US"/>
          </a:p>
        </p:txBody>
      </p:sp>
    </p:spTree>
    <p:extLst>
      <p:ext uri="{BB962C8B-B14F-4D97-AF65-F5344CB8AC3E}">
        <p14:creationId xmlns:p14="http://schemas.microsoft.com/office/powerpoint/2010/main" val="194371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 name="Footer Placeholder 2"/>
          <p:cNvSpPr>
            <a:spLocks noGrp="1"/>
          </p:cNvSpPr>
          <p:nvPr>
            <p:ph type="ftr" idx="11"/>
          </p:nvPr>
        </p:nvSpPr>
        <p:spPr/>
        <p:txBody>
          <a:bodyPr/>
          <a:lstStyle/>
          <a:p>
            <a:fld id="{FBB2F4F3-E0CA-4B6B-8058-FB04DA5B4D93}" type="slidenum">
              <a:rPr lang="en-SG" smtClean="0"/>
              <a:t>21</a:t>
            </a:fld>
            <a:endParaRPr lang="en-SG"/>
          </a:p>
        </p:txBody>
      </p:sp>
      <p:pic>
        <p:nvPicPr>
          <p:cNvPr id="2" name="Picture 1"/>
          <p:cNvPicPr>
            <a:picLocks noChangeAspect="1"/>
          </p:cNvPicPr>
          <p:nvPr/>
        </p:nvPicPr>
        <p:blipFill>
          <a:blip r:embed="rId3"/>
          <a:stretch>
            <a:fillRect/>
          </a:stretch>
        </p:blipFill>
        <p:spPr>
          <a:xfrm>
            <a:off x="1847850" y="2237576"/>
            <a:ext cx="8305888" cy="1807955"/>
          </a:xfrm>
          <a:prstGeom prst="rect">
            <a:avLst/>
          </a:prstGeom>
        </p:spPr>
      </p:pic>
      <p:sp>
        <p:nvSpPr>
          <p:cNvPr id="4" name="TextBox 3"/>
          <p:cNvSpPr txBox="1"/>
          <p:nvPr/>
        </p:nvSpPr>
        <p:spPr>
          <a:xfrm>
            <a:off x="882651" y="543975"/>
            <a:ext cx="4783859" cy="707886"/>
          </a:xfrm>
          <a:prstGeom prst="rect">
            <a:avLst/>
          </a:prstGeom>
          <a:noFill/>
        </p:spPr>
        <p:txBody>
          <a:bodyPr wrap="square" rtlCol="0">
            <a:spAutoFit/>
          </a:bodyPr>
          <a:lstStyle/>
          <a:p>
            <a:r>
              <a:rPr lang="en-US" sz="4000"/>
              <a:t>“Birthday” Protocol </a:t>
            </a:r>
            <a:endParaRPr lang="en-SG" sz="4000"/>
          </a:p>
        </p:txBody>
      </p:sp>
      <p:sp>
        <p:nvSpPr>
          <p:cNvPr id="5" name="TextBox 4"/>
          <p:cNvSpPr txBox="1"/>
          <p:nvPr/>
        </p:nvSpPr>
        <p:spPr>
          <a:xfrm>
            <a:off x="882651" y="4848384"/>
            <a:ext cx="10301164" cy="954107"/>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mj-lt"/>
              </a:rPr>
              <a:t>Easy to implement</a:t>
            </a:r>
          </a:p>
          <a:p>
            <a:pPr marL="285750" indent="-285750">
              <a:buFont typeface="Arial" panose="020B0604020202020204" pitchFamily="34" charset="0"/>
              <a:buChar char="•"/>
            </a:pPr>
            <a:r>
              <a:rPr lang="en-US" sz="2800">
                <a:latin typeface="+mj-lt"/>
              </a:rPr>
              <a:t>Good average discovery latency but unbounded worst case </a:t>
            </a:r>
            <a:endParaRPr lang="en-SG" sz="2800">
              <a:latin typeface="+mj-lt"/>
            </a:endParaRPr>
          </a:p>
        </p:txBody>
      </p:sp>
    </p:spTree>
    <p:extLst>
      <p:ext uri="{BB962C8B-B14F-4D97-AF65-F5344CB8AC3E}">
        <p14:creationId xmlns:p14="http://schemas.microsoft.com/office/powerpoint/2010/main" val="2568708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ACD-AF12-422B-865E-50FEF387949C}"/>
              </a:ext>
            </a:extLst>
          </p:cNvPr>
          <p:cNvSpPr>
            <a:spLocks noGrp="1"/>
          </p:cNvSpPr>
          <p:nvPr>
            <p:ph type="title"/>
          </p:nvPr>
        </p:nvSpPr>
        <p:spPr>
          <a:xfrm>
            <a:off x="1018286" y="512306"/>
            <a:ext cx="10679837" cy="914400"/>
          </a:xfrm>
        </p:spPr>
        <p:txBody>
          <a:bodyPr>
            <a:normAutofit fontScale="90000"/>
          </a:bodyPr>
          <a:lstStyle/>
          <a:p>
            <a:r>
              <a:rPr lang="en-US"/>
              <a:t>DISCO - Asynchronous neighbor discovery algorithm </a:t>
            </a:r>
            <a:endParaRPr lang="en-SG"/>
          </a:p>
        </p:txBody>
      </p:sp>
      <p:sp>
        <p:nvSpPr>
          <p:cNvPr id="3" name="Content Placeholder 2">
            <a:extLst>
              <a:ext uri="{FF2B5EF4-FFF2-40B4-BE49-F238E27FC236}">
                <a16:creationId xmlns:a16="http://schemas.microsoft.com/office/drawing/2014/main" id="{327CCE7F-7032-4A92-A2B6-F86419E49570}"/>
              </a:ext>
            </a:extLst>
          </p:cNvPr>
          <p:cNvSpPr>
            <a:spLocks noGrp="1"/>
          </p:cNvSpPr>
          <p:nvPr>
            <p:ph idx="1"/>
          </p:nvPr>
        </p:nvSpPr>
        <p:spPr>
          <a:xfrm>
            <a:off x="1018286" y="1492488"/>
            <a:ext cx="10480970" cy="4343380"/>
          </a:xfrm>
        </p:spPr>
        <p:txBody>
          <a:bodyPr>
            <a:normAutofit lnSpcReduction="10000"/>
          </a:bodyPr>
          <a:lstStyle/>
          <a:p>
            <a:r>
              <a:rPr lang="en-US">
                <a:latin typeface="+mj-lt"/>
              </a:rPr>
              <a:t>Scheduling radio wake times at multiples of prime numbers to ensure deterministic discovery</a:t>
            </a:r>
          </a:p>
          <a:p>
            <a:pPr lvl="1"/>
            <a:r>
              <a:rPr lang="en-US">
                <a:latin typeface="+mj-lt"/>
              </a:rPr>
              <a:t>Nodes can have different duty cycles</a:t>
            </a:r>
          </a:p>
          <a:p>
            <a:r>
              <a:rPr lang="en-US" b="1">
                <a:latin typeface="+mj-lt"/>
              </a:rPr>
              <a:t>Version 0: </a:t>
            </a:r>
            <a:r>
              <a:rPr lang="en-US">
                <a:latin typeface="+mj-lt"/>
              </a:rPr>
              <a:t>A node </a:t>
            </a:r>
            <a:r>
              <a:rPr lang="en-US" i="1" err="1">
                <a:latin typeface="+mj-lt"/>
              </a:rPr>
              <a:t>i</a:t>
            </a:r>
            <a:r>
              <a:rPr lang="en-US">
                <a:latin typeface="+mj-lt"/>
              </a:rPr>
              <a:t> picks a prime number, say p</a:t>
            </a:r>
            <a:r>
              <a:rPr lang="en-US" baseline="-25000">
                <a:latin typeface="+mj-lt"/>
              </a:rPr>
              <a:t>i </a:t>
            </a:r>
            <a:r>
              <a:rPr lang="en-US">
                <a:latin typeface="+mj-lt"/>
              </a:rPr>
              <a:t>and wakes up p</a:t>
            </a:r>
            <a:r>
              <a:rPr lang="en-US" baseline="-25000">
                <a:latin typeface="+mj-lt"/>
              </a:rPr>
              <a:t>i </a:t>
            </a:r>
            <a:r>
              <a:rPr lang="en-US">
                <a:latin typeface="+mj-lt"/>
              </a:rPr>
              <a:t>timeslots, the duty cycle is (1/ p</a:t>
            </a:r>
            <a:r>
              <a:rPr lang="en-US" baseline="-25000">
                <a:latin typeface="+mj-lt"/>
              </a:rPr>
              <a:t>i</a:t>
            </a:r>
            <a:r>
              <a:rPr lang="en-US">
                <a:latin typeface="+mj-lt"/>
              </a:rPr>
              <a:t>). In the worst case, two nodes p</a:t>
            </a:r>
            <a:r>
              <a:rPr lang="en-US" baseline="-25000">
                <a:latin typeface="+mj-lt"/>
              </a:rPr>
              <a:t>i </a:t>
            </a:r>
            <a:r>
              <a:rPr lang="en-US">
                <a:latin typeface="+mj-lt"/>
              </a:rPr>
              <a:t> and </a:t>
            </a:r>
            <a:r>
              <a:rPr lang="en-US" err="1">
                <a:latin typeface="+mj-lt"/>
              </a:rPr>
              <a:t>p</a:t>
            </a:r>
            <a:r>
              <a:rPr lang="en-US" baseline="-25000" err="1">
                <a:latin typeface="+mj-lt"/>
              </a:rPr>
              <a:t>j</a:t>
            </a:r>
            <a:r>
              <a:rPr lang="en-US">
                <a:latin typeface="+mj-lt"/>
              </a:rPr>
              <a:t> will meet after (p</a:t>
            </a:r>
            <a:r>
              <a:rPr lang="en-US" baseline="-25000">
                <a:latin typeface="+mj-lt"/>
              </a:rPr>
              <a:t>i</a:t>
            </a:r>
            <a:r>
              <a:rPr lang="en-US">
                <a:latin typeface="+mj-lt"/>
              </a:rPr>
              <a:t> * </a:t>
            </a:r>
            <a:r>
              <a:rPr lang="en-US" err="1">
                <a:latin typeface="+mj-lt"/>
              </a:rPr>
              <a:t>p</a:t>
            </a:r>
            <a:r>
              <a:rPr lang="en-US" baseline="-25000" err="1">
                <a:latin typeface="+mj-lt"/>
              </a:rPr>
              <a:t>j</a:t>
            </a:r>
            <a:r>
              <a:rPr lang="en-US">
                <a:latin typeface="+mj-lt"/>
              </a:rPr>
              <a:t>) timeslots. </a:t>
            </a:r>
          </a:p>
          <a:p>
            <a:pPr lvl="1"/>
            <a:r>
              <a:rPr lang="en-US">
                <a:latin typeface="+mj-lt"/>
              </a:rPr>
              <a:t>Problem: what if both nodes pick the same prime number? </a:t>
            </a:r>
          </a:p>
          <a:p>
            <a:r>
              <a:rPr lang="en-US" b="1">
                <a:latin typeface="+mj-lt"/>
              </a:rPr>
              <a:t>Version 1: </a:t>
            </a:r>
            <a:r>
              <a:rPr lang="en-US">
                <a:latin typeface="+mj-lt"/>
              </a:rPr>
              <a:t>A nodes </a:t>
            </a:r>
            <a:r>
              <a:rPr lang="en-US" err="1">
                <a:latin typeface="+mj-lt"/>
              </a:rPr>
              <a:t>i</a:t>
            </a:r>
            <a:r>
              <a:rPr lang="en-US">
                <a:latin typeface="+mj-lt"/>
              </a:rPr>
              <a:t> picks a prime number, say p</a:t>
            </a:r>
            <a:r>
              <a:rPr lang="en-US" baseline="-25000">
                <a:latin typeface="+mj-lt"/>
              </a:rPr>
              <a:t>i1 </a:t>
            </a:r>
            <a:r>
              <a:rPr lang="en-US">
                <a:latin typeface="+mj-lt"/>
              </a:rPr>
              <a:t>and p</a:t>
            </a:r>
            <a:r>
              <a:rPr lang="en-US" baseline="-25000">
                <a:latin typeface="+mj-lt"/>
              </a:rPr>
              <a:t>i2 </a:t>
            </a:r>
            <a:r>
              <a:rPr lang="en-US">
                <a:latin typeface="+mj-lt"/>
              </a:rPr>
              <a:t>(p</a:t>
            </a:r>
            <a:r>
              <a:rPr lang="en-US" baseline="-25000">
                <a:latin typeface="+mj-lt"/>
              </a:rPr>
              <a:t>i1 </a:t>
            </a:r>
            <a:r>
              <a:rPr lang="en-US">
                <a:latin typeface="+mj-lt"/>
              </a:rPr>
              <a:t>!= p</a:t>
            </a:r>
            <a:r>
              <a:rPr lang="en-US" baseline="-25000">
                <a:latin typeface="+mj-lt"/>
              </a:rPr>
              <a:t>i2</a:t>
            </a:r>
            <a:r>
              <a:rPr lang="en-US">
                <a:latin typeface="+mj-lt"/>
              </a:rPr>
              <a:t>), wakes up every p</a:t>
            </a:r>
            <a:r>
              <a:rPr lang="en-US" baseline="-25000">
                <a:latin typeface="+mj-lt"/>
              </a:rPr>
              <a:t>i1  </a:t>
            </a:r>
            <a:r>
              <a:rPr lang="en-US">
                <a:latin typeface="+mj-lt"/>
              </a:rPr>
              <a:t>and p</a:t>
            </a:r>
            <a:r>
              <a:rPr lang="en-US" baseline="-25000">
                <a:latin typeface="+mj-lt"/>
              </a:rPr>
              <a:t>i2</a:t>
            </a:r>
            <a:r>
              <a:rPr lang="en-US">
                <a:latin typeface="+mj-lt"/>
              </a:rPr>
              <a:t> timeslots. The duty cycle is (1/p</a:t>
            </a:r>
            <a:r>
              <a:rPr lang="en-US" baseline="-25000">
                <a:latin typeface="+mj-lt"/>
              </a:rPr>
              <a:t>i1</a:t>
            </a:r>
            <a:r>
              <a:rPr lang="en-US">
                <a:latin typeface="+mj-lt"/>
              </a:rPr>
              <a:t> + 1/p</a:t>
            </a:r>
            <a:r>
              <a:rPr lang="en-US" baseline="-25000">
                <a:latin typeface="+mj-lt"/>
              </a:rPr>
              <a:t>i2</a:t>
            </a:r>
            <a:r>
              <a:rPr lang="en-US">
                <a:latin typeface="+mj-lt"/>
              </a:rPr>
              <a:t>) </a:t>
            </a:r>
          </a:p>
          <a:p>
            <a:pPr lvl="1"/>
            <a:r>
              <a:rPr lang="en-US">
                <a:latin typeface="+mj-lt"/>
              </a:rPr>
              <a:t>If both nodes pick the same pair of prime number:</a:t>
            </a:r>
          </a:p>
          <a:p>
            <a:pPr lvl="2"/>
            <a:r>
              <a:rPr lang="en-US">
                <a:latin typeface="+mj-lt"/>
              </a:rPr>
              <a:t>Duty cycle ~ (p</a:t>
            </a:r>
            <a:r>
              <a:rPr lang="en-US" baseline="-25000">
                <a:latin typeface="+mj-lt"/>
              </a:rPr>
              <a:t>i1 </a:t>
            </a:r>
            <a:r>
              <a:rPr lang="en-US">
                <a:latin typeface="+mj-lt"/>
              </a:rPr>
              <a:t>+ p</a:t>
            </a:r>
            <a:r>
              <a:rPr lang="en-US" baseline="-25000">
                <a:latin typeface="+mj-lt"/>
              </a:rPr>
              <a:t>i2</a:t>
            </a:r>
            <a:r>
              <a:rPr lang="en-US">
                <a:latin typeface="+mj-lt"/>
              </a:rPr>
              <a:t>)/ p</a:t>
            </a:r>
            <a:r>
              <a:rPr lang="en-US" baseline="-25000">
                <a:latin typeface="+mj-lt"/>
              </a:rPr>
              <a:t>i1 </a:t>
            </a:r>
            <a:r>
              <a:rPr lang="en-US">
                <a:latin typeface="+mj-lt"/>
              </a:rPr>
              <a:t>p</a:t>
            </a:r>
            <a:r>
              <a:rPr lang="en-US" baseline="-25000">
                <a:latin typeface="+mj-lt"/>
              </a:rPr>
              <a:t>i2</a:t>
            </a:r>
            <a:r>
              <a:rPr lang="en-US">
                <a:latin typeface="+mj-lt"/>
              </a:rPr>
              <a:t>, Worst Case ~ p</a:t>
            </a:r>
            <a:r>
              <a:rPr lang="en-US" baseline="-25000">
                <a:latin typeface="+mj-lt"/>
              </a:rPr>
              <a:t>i1 </a:t>
            </a:r>
            <a:r>
              <a:rPr lang="en-US">
                <a:latin typeface="+mj-lt"/>
              </a:rPr>
              <a:t>p</a:t>
            </a:r>
            <a:r>
              <a:rPr lang="en-US" baseline="-25000">
                <a:latin typeface="+mj-lt"/>
              </a:rPr>
              <a:t>i2</a:t>
            </a:r>
            <a:r>
              <a:rPr lang="en-US">
                <a:latin typeface="+mj-lt"/>
              </a:rPr>
              <a:t>   </a:t>
            </a:r>
          </a:p>
        </p:txBody>
      </p:sp>
      <p:sp>
        <p:nvSpPr>
          <p:cNvPr id="4" name="Slide Number Placeholder 3">
            <a:extLst>
              <a:ext uri="{FF2B5EF4-FFF2-40B4-BE49-F238E27FC236}">
                <a16:creationId xmlns:a16="http://schemas.microsoft.com/office/drawing/2014/main" id="{67A471C3-92B1-4401-9F8C-63E42348DE6C}"/>
              </a:ext>
            </a:extLst>
          </p:cNvPr>
          <p:cNvSpPr>
            <a:spLocks noGrp="1"/>
          </p:cNvSpPr>
          <p:nvPr>
            <p:ph type="sldNum" sz="quarter" idx="12"/>
          </p:nvPr>
        </p:nvSpPr>
        <p:spPr/>
        <p:txBody>
          <a:bodyPr/>
          <a:lstStyle/>
          <a:p>
            <a:fld id="{F4F82B2C-7B16-4065-A8A5-701BDF4594DD}" type="slidenum">
              <a:rPr lang="en-US" smtClean="0"/>
              <a:t>22</a:t>
            </a:fld>
            <a:endParaRPr lang="en-US"/>
          </a:p>
        </p:txBody>
      </p:sp>
      <p:pic>
        <p:nvPicPr>
          <p:cNvPr id="10241" name="DefaultOcx">
            <a:extLst>
              <a:ext uri="{FF2B5EF4-FFF2-40B4-BE49-F238E27FC236}">
                <a16:creationId xmlns:a16="http://schemas.microsoft.com/office/drawing/2014/main" id="{43533B9E-87B7-4943-BF79-905B9A46F35A}"/>
              </a:ext>
            </a:extLst>
          </p:cNvPr>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 cy="9144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7FDBDDA6-9C13-4072-8A33-A81DB6E19B29}"/>
              </a:ext>
            </a:extLst>
          </p:cNvPr>
          <p:cNvSpPr/>
          <p:nvPr/>
        </p:nvSpPr>
        <p:spPr>
          <a:xfrm>
            <a:off x="638338" y="6009362"/>
            <a:ext cx="11124574" cy="646331"/>
          </a:xfrm>
          <a:prstGeom prst="rect">
            <a:avLst/>
          </a:prstGeom>
        </p:spPr>
        <p:txBody>
          <a:bodyPr wrap="square">
            <a:spAutoFit/>
          </a:bodyPr>
          <a:lstStyle/>
          <a:p>
            <a:r>
              <a:rPr lang="en-US"/>
              <a:t>Dutta, Prabal, and David Culler. "Practical asynchronous neighbor discovery and rendezvous for mobile sensing applications." </a:t>
            </a:r>
            <a:r>
              <a:rPr lang="en-US" i="1"/>
              <a:t>Proceedings of the 6th ACM conference on Embedded network sensor systems</a:t>
            </a:r>
            <a:r>
              <a:rPr lang="en-US"/>
              <a:t>. 2008.</a:t>
            </a:r>
            <a:endParaRPr lang="en-SG"/>
          </a:p>
        </p:txBody>
      </p:sp>
    </p:spTree>
    <p:extLst>
      <p:ext uri="{BB962C8B-B14F-4D97-AF65-F5344CB8AC3E}">
        <p14:creationId xmlns:p14="http://schemas.microsoft.com/office/powerpoint/2010/main" val="2452067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Example application: air quality monitoring</a:t>
            </a:r>
            <a:endParaRPr/>
          </a:p>
        </p:txBody>
      </p:sp>
      <p:sp>
        <p:nvSpPr>
          <p:cNvPr id="94" name="Google Shape;94;p16"/>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23</a:t>
            </a:fld>
            <a:endParaRPr/>
          </a:p>
        </p:txBody>
      </p:sp>
      <p:pic>
        <p:nvPicPr>
          <p:cNvPr id="87" name="Google Shape;87;p16"/>
          <p:cNvPicPr preferRelativeResize="0"/>
          <p:nvPr/>
        </p:nvPicPr>
        <p:blipFill rotWithShape="1">
          <a:blip r:embed="rId3" cstate="print">
            <a:alphaModFix/>
            <a:extLst>
              <a:ext uri="{28A0092B-C50C-407E-A947-70E740481C1C}">
                <a14:useLocalDpi xmlns:a14="http://schemas.microsoft.com/office/drawing/2010/main"/>
              </a:ext>
            </a:extLst>
          </a:blip>
          <a:srcRect l="1616" t="4009" r="1616" b="3594"/>
          <a:stretch/>
        </p:blipFill>
        <p:spPr>
          <a:xfrm>
            <a:off x="433599" y="1370194"/>
            <a:ext cx="4259533" cy="2484300"/>
          </a:xfrm>
          <a:prstGeom prst="rect">
            <a:avLst/>
          </a:prstGeom>
          <a:noFill/>
          <a:ln>
            <a:noFill/>
          </a:ln>
        </p:spPr>
      </p:pic>
      <p:sp>
        <p:nvSpPr>
          <p:cNvPr id="89" name="Google Shape;89;p16"/>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1200"/>
              <a:t>[1] Cheng et al. </a:t>
            </a:r>
            <a:r>
              <a:rPr lang="en" sz="1200" err="1"/>
              <a:t>AirCloud</a:t>
            </a:r>
            <a:r>
              <a:rPr lang="en" sz="1200"/>
              <a:t>: a cloud-based air-quality monitoring system for everyone. 2014. 	[2] Purple Air. 2019.</a:t>
            </a:r>
            <a:endParaRPr sz="1200"/>
          </a:p>
        </p:txBody>
      </p:sp>
      <p:sp>
        <p:nvSpPr>
          <p:cNvPr id="90" name="Google Shape;90;p16"/>
          <p:cNvSpPr txBox="1"/>
          <p:nvPr/>
        </p:nvSpPr>
        <p:spPr>
          <a:xfrm>
            <a:off x="148965" y="356969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2" name="Google Shape;92;p16"/>
          <p:cNvSpPr txBox="1"/>
          <p:nvPr/>
        </p:nvSpPr>
        <p:spPr>
          <a:xfrm>
            <a:off x="1347585" y="4980664"/>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pic>
        <p:nvPicPr>
          <p:cNvPr id="2" name="Picture 1"/>
          <p:cNvPicPr>
            <a:picLocks noChangeAspect="1"/>
          </p:cNvPicPr>
          <p:nvPr/>
        </p:nvPicPr>
        <p:blipFill>
          <a:blip r:embed="rId4"/>
          <a:stretch>
            <a:fillRect/>
          </a:stretch>
        </p:blipFill>
        <p:spPr>
          <a:xfrm>
            <a:off x="1715585" y="3979845"/>
            <a:ext cx="2385467" cy="2556419"/>
          </a:xfrm>
          <a:prstGeom prst="rect">
            <a:avLst/>
          </a:prstGeom>
        </p:spPr>
      </p:pic>
      <p:pic>
        <p:nvPicPr>
          <p:cNvPr id="3" name="Picture 2"/>
          <p:cNvPicPr>
            <a:picLocks noChangeAspect="1"/>
          </p:cNvPicPr>
          <p:nvPr/>
        </p:nvPicPr>
        <p:blipFill>
          <a:blip r:embed="rId5"/>
          <a:stretch>
            <a:fillRect/>
          </a:stretch>
        </p:blipFill>
        <p:spPr>
          <a:xfrm>
            <a:off x="5141667" y="1153767"/>
            <a:ext cx="6634733" cy="5198271"/>
          </a:xfrm>
          <a:prstGeom prst="rect">
            <a:avLst/>
          </a:prstGeom>
        </p:spPr>
      </p:pic>
      <p:sp>
        <p:nvSpPr>
          <p:cNvPr id="10" name="Google Shape;92;p16">
            <a:extLst>
              <a:ext uri="{FF2B5EF4-FFF2-40B4-BE49-F238E27FC236}">
                <a16:creationId xmlns:a16="http://schemas.microsoft.com/office/drawing/2014/main" id="{93644528-30AD-D24B-BEFF-0B010495D2CA}"/>
              </a:ext>
            </a:extLst>
          </p:cNvPr>
          <p:cNvSpPr txBox="1"/>
          <p:nvPr/>
        </p:nvSpPr>
        <p:spPr>
          <a:xfrm>
            <a:off x="4773667" y="5110407"/>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Tree>
    <p:extLst>
      <p:ext uri="{BB962C8B-B14F-4D97-AF65-F5344CB8AC3E}">
        <p14:creationId xmlns:p14="http://schemas.microsoft.com/office/powerpoint/2010/main" val="203849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itle 1">
            <a:extLst>
              <a:ext uri="{FF2B5EF4-FFF2-40B4-BE49-F238E27FC236}">
                <a16:creationId xmlns:a16="http://schemas.microsoft.com/office/drawing/2014/main" id="{B75FC66F-4402-3340-BBA3-3F0B92290AA5}"/>
              </a:ext>
            </a:extLst>
          </p:cNvPr>
          <p:cNvSpPr>
            <a:spLocks noGrp="1"/>
          </p:cNvSpPr>
          <p:nvPr>
            <p:ph type="title"/>
          </p:nvPr>
        </p:nvSpPr>
        <p:spPr>
          <a:xfrm>
            <a:off x="415600" y="593367"/>
            <a:ext cx="6499107" cy="763600"/>
          </a:xfrm>
          <a:solidFill>
            <a:schemeClr val="bg1"/>
          </a:solidFill>
        </p:spPr>
        <p:txBody>
          <a:bodyPr/>
          <a:lstStyle/>
          <a:p>
            <a:r>
              <a:rPr lang="en-US" sz="2667">
                <a:solidFill>
                  <a:schemeClr val="tx1"/>
                </a:solidFill>
                <a:latin typeface="Tahoma" panose="020B0604030504040204" pitchFamily="34" charset="0"/>
                <a:ea typeface="Tahoma" panose="020B0604030504040204" pitchFamily="34" charset="0"/>
                <a:cs typeface="Tahoma" panose="020B0604030504040204" pitchFamily="34" charset="0"/>
              </a:rPr>
              <a:t>We need another network option</a:t>
            </a:r>
          </a:p>
        </p:txBody>
      </p:sp>
      <p:sp>
        <p:nvSpPr>
          <p:cNvPr id="3" name="Text Placeholder 2">
            <a:extLst>
              <a:ext uri="{FF2B5EF4-FFF2-40B4-BE49-F238E27FC236}">
                <a16:creationId xmlns:a16="http://schemas.microsoft.com/office/drawing/2014/main" id="{6EBDD437-CD5D-A444-BF26-2E411925A443}"/>
              </a:ext>
            </a:extLst>
          </p:cNvPr>
          <p:cNvSpPr>
            <a:spLocks noGrp="1"/>
          </p:cNvSpPr>
          <p:nvPr>
            <p:ph type="body" idx="1"/>
          </p:nvPr>
        </p:nvSpPr>
        <p:spPr>
          <a:xfrm>
            <a:off x="415600" y="1536633"/>
            <a:ext cx="6499107" cy="4555200"/>
          </a:xfrm>
          <a:solidFill>
            <a:schemeClr val="bg1"/>
          </a:solidFill>
        </p:spPr>
        <p:txBody>
          <a:bodyPr/>
          <a:lstStyle/>
          <a:p>
            <a:pPr marL="152394" indent="0">
              <a:buNone/>
            </a:pPr>
            <a:r>
              <a:rPr lang="en-US" sz="2400">
                <a:latin typeface="+mj-lt"/>
              </a:rPr>
              <a:t>Requirements:</a:t>
            </a:r>
          </a:p>
          <a:p>
            <a:pPr marL="152394" indent="0">
              <a:buNone/>
            </a:pPr>
            <a:endParaRPr lang="en-US" sz="2400">
              <a:latin typeface="+mj-lt"/>
            </a:endParaRPr>
          </a:p>
          <a:p>
            <a:r>
              <a:rPr lang="en-US" sz="2400">
                <a:latin typeface="+mj-lt"/>
              </a:rPr>
              <a:t>Wide area of coverage</a:t>
            </a:r>
          </a:p>
          <a:p>
            <a:pPr lvl="1">
              <a:spcBef>
                <a:spcPts val="1067"/>
              </a:spcBef>
            </a:pPr>
            <a:r>
              <a:rPr lang="en-US" sz="2133">
                <a:latin typeface="+mj-lt"/>
              </a:rPr>
              <a:t>Deploy fewer gateways</a:t>
            </a:r>
          </a:p>
          <a:p>
            <a:endParaRPr lang="en-US" sz="2400">
              <a:latin typeface="+mj-lt"/>
            </a:endParaRPr>
          </a:p>
          <a:p>
            <a:r>
              <a:rPr lang="en-US" sz="2400">
                <a:latin typeface="+mj-lt"/>
              </a:rPr>
              <a:t>Low power</a:t>
            </a:r>
          </a:p>
          <a:p>
            <a:pPr lvl="1">
              <a:spcBef>
                <a:spcPts val="1067"/>
              </a:spcBef>
            </a:pPr>
            <a:r>
              <a:rPr lang="en-US" sz="2133">
                <a:latin typeface="+mj-lt"/>
              </a:rPr>
              <a:t>So we can deploy on batteries</a:t>
            </a:r>
          </a:p>
          <a:p>
            <a:pPr lvl="1">
              <a:spcBef>
                <a:spcPts val="1067"/>
              </a:spcBef>
            </a:pPr>
            <a:endParaRPr lang="en-US" sz="2133">
              <a:latin typeface="+mj-lt"/>
            </a:endParaRPr>
          </a:p>
          <a:p>
            <a:pPr>
              <a:spcBef>
                <a:spcPts val="1067"/>
              </a:spcBef>
            </a:pPr>
            <a:r>
              <a:rPr lang="en-US" sz="2400">
                <a:latin typeface="+mj-lt"/>
              </a:rPr>
              <a:t>Doesn’t need high throughput</a:t>
            </a:r>
          </a:p>
          <a:p>
            <a:pPr lvl="1">
              <a:spcBef>
                <a:spcPts val="1067"/>
              </a:spcBef>
            </a:pPr>
            <a:r>
              <a:rPr lang="en-US" sz="2133">
                <a:latin typeface="+mj-lt"/>
              </a:rPr>
              <a:t>Sensor data is relatively small</a:t>
            </a:r>
          </a:p>
        </p:txBody>
      </p:sp>
      <p:grpSp>
        <p:nvGrpSpPr>
          <p:cNvPr id="6" name="Group 5">
            <a:extLst>
              <a:ext uri="{FF2B5EF4-FFF2-40B4-BE49-F238E27FC236}">
                <a16:creationId xmlns:a16="http://schemas.microsoft.com/office/drawing/2014/main" id="{64E6470C-04DC-3A45-BEF1-69CBEBA5DB6C}"/>
              </a:ext>
            </a:extLst>
          </p:cNvPr>
          <p:cNvGrpSpPr/>
          <p:nvPr/>
        </p:nvGrpSpPr>
        <p:grpSpPr>
          <a:xfrm>
            <a:off x="7103403" y="899088"/>
            <a:ext cx="3717687" cy="5583992"/>
            <a:chOff x="5327552" y="674316"/>
            <a:chExt cx="2788265" cy="4187994"/>
          </a:xfrm>
        </p:grpSpPr>
        <p:sp>
          <p:nvSpPr>
            <p:cNvPr id="22" name="Regular Pentagon 21">
              <a:extLst>
                <a:ext uri="{FF2B5EF4-FFF2-40B4-BE49-F238E27FC236}">
                  <a16:creationId xmlns:a16="http://schemas.microsoft.com/office/drawing/2014/main" id="{4C155B15-1C4A-E645-8543-2186310BC6B6}"/>
                </a:ext>
              </a:extLst>
            </p:cNvPr>
            <p:cNvSpPr/>
            <p:nvPr/>
          </p:nvSpPr>
          <p:spPr>
            <a:xfrm>
              <a:off x="5926913" y="304087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3" name="Regular Pentagon 22">
              <a:extLst>
                <a:ext uri="{FF2B5EF4-FFF2-40B4-BE49-F238E27FC236}">
                  <a16:creationId xmlns:a16="http://schemas.microsoft.com/office/drawing/2014/main" id="{751E34EE-5BAD-4646-8A65-231CDF81F72F}"/>
                </a:ext>
              </a:extLst>
            </p:cNvPr>
            <p:cNvSpPr/>
            <p:nvPr/>
          </p:nvSpPr>
          <p:spPr>
            <a:xfrm>
              <a:off x="5979215" y="26662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4" name="Regular Pentagon 23">
              <a:extLst>
                <a:ext uri="{FF2B5EF4-FFF2-40B4-BE49-F238E27FC236}">
                  <a16:creationId xmlns:a16="http://schemas.microsoft.com/office/drawing/2014/main" id="{562D58D9-4C2E-5245-A625-18B7B27F33E2}"/>
                </a:ext>
              </a:extLst>
            </p:cNvPr>
            <p:cNvSpPr/>
            <p:nvPr/>
          </p:nvSpPr>
          <p:spPr>
            <a:xfrm>
              <a:off x="5861350" y="356559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5" name="Regular Pentagon 24">
              <a:extLst>
                <a:ext uri="{FF2B5EF4-FFF2-40B4-BE49-F238E27FC236}">
                  <a16:creationId xmlns:a16="http://schemas.microsoft.com/office/drawing/2014/main" id="{BD662728-B175-854A-B8DD-E4DEADFB7871}"/>
                </a:ext>
              </a:extLst>
            </p:cNvPr>
            <p:cNvSpPr/>
            <p:nvPr/>
          </p:nvSpPr>
          <p:spPr>
            <a:xfrm>
              <a:off x="6203939" y="333255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6" name="Regular Pentagon 25">
              <a:extLst>
                <a:ext uri="{FF2B5EF4-FFF2-40B4-BE49-F238E27FC236}">
                  <a16:creationId xmlns:a16="http://schemas.microsoft.com/office/drawing/2014/main" id="{4CD2AF82-0B09-B24A-A574-A28FAB0E6045}"/>
                </a:ext>
              </a:extLst>
            </p:cNvPr>
            <p:cNvSpPr/>
            <p:nvPr/>
          </p:nvSpPr>
          <p:spPr>
            <a:xfrm>
              <a:off x="7106794" y="416072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7" name="Regular Pentagon 26">
              <a:extLst>
                <a:ext uri="{FF2B5EF4-FFF2-40B4-BE49-F238E27FC236}">
                  <a16:creationId xmlns:a16="http://schemas.microsoft.com/office/drawing/2014/main" id="{2617FA35-11D7-8442-8A02-74D6007A17F2}"/>
                </a:ext>
              </a:extLst>
            </p:cNvPr>
            <p:cNvSpPr/>
            <p:nvPr/>
          </p:nvSpPr>
          <p:spPr>
            <a:xfrm>
              <a:off x="6906089" y="263441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8" name="Regular Pentagon 27">
              <a:extLst>
                <a:ext uri="{FF2B5EF4-FFF2-40B4-BE49-F238E27FC236}">
                  <a16:creationId xmlns:a16="http://schemas.microsoft.com/office/drawing/2014/main" id="{ACFE5F57-6B0A-E449-AC01-021075884795}"/>
                </a:ext>
              </a:extLst>
            </p:cNvPr>
            <p:cNvSpPr/>
            <p:nvPr/>
          </p:nvSpPr>
          <p:spPr>
            <a:xfrm>
              <a:off x="6044794" y="406558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9" name="Regular Pentagon 28">
              <a:extLst>
                <a:ext uri="{FF2B5EF4-FFF2-40B4-BE49-F238E27FC236}">
                  <a16:creationId xmlns:a16="http://schemas.microsoft.com/office/drawing/2014/main" id="{7CF017CC-5302-6744-A994-005A1883E0EF}"/>
                </a:ext>
              </a:extLst>
            </p:cNvPr>
            <p:cNvSpPr/>
            <p:nvPr/>
          </p:nvSpPr>
          <p:spPr>
            <a:xfrm>
              <a:off x="6227954" y="279701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0" name="Regular Pentagon 29">
              <a:extLst>
                <a:ext uri="{FF2B5EF4-FFF2-40B4-BE49-F238E27FC236}">
                  <a16:creationId xmlns:a16="http://schemas.microsoft.com/office/drawing/2014/main" id="{EB4C19BC-1B9D-E44E-B1F3-9C371E6A35A5}"/>
                </a:ext>
              </a:extLst>
            </p:cNvPr>
            <p:cNvSpPr/>
            <p:nvPr/>
          </p:nvSpPr>
          <p:spPr>
            <a:xfrm>
              <a:off x="7297748" y="287546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1" name="Regular Pentagon 30">
              <a:extLst>
                <a:ext uri="{FF2B5EF4-FFF2-40B4-BE49-F238E27FC236}">
                  <a16:creationId xmlns:a16="http://schemas.microsoft.com/office/drawing/2014/main" id="{22A0AC1C-2669-6849-B947-4C9C89EB26E9}"/>
                </a:ext>
              </a:extLst>
            </p:cNvPr>
            <p:cNvSpPr/>
            <p:nvPr/>
          </p:nvSpPr>
          <p:spPr>
            <a:xfrm>
              <a:off x="6232581" y="456887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2" name="Regular Pentagon 31">
              <a:extLst>
                <a:ext uri="{FF2B5EF4-FFF2-40B4-BE49-F238E27FC236}">
                  <a16:creationId xmlns:a16="http://schemas.microsoft.com/office/drawing/2014/main" id="{878742D4-F34B-A746-9F6D-E8ABE957E286}"/>
                </a:ext>
              </a:extLst>
            </p:cNvPr>
            <p:cNvSpPr/>
            <p:nvPr/>
          </p:nvSpPr>
          <p:spPr>
            <a:xfrm>
              <a:off x="7023974" y="3692027"/>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3" name="Regular Pentagon 32">
              <a:extLst>
                <a:ext uri="{FF2B5EF4-FFF2-40B4-BE49-F238E27FC236}">
                  <a16:creationId xmlns:a16="http://schemas.microsoft.com/office/drawing/2014/main" id="{9728A5FE-8970-E74A-BDF2-E2B8BE94B727}"/>
                </a:ext>
              </a:extLst>
            </p:cNvPr>
            <p:cNvSpPr/>
            <p:nvPr/>
          </p:nvSpPr>
          <p:spPr>
            <a:xfrm>
              <a:off x="7035013" y="31730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4" name="Regular Pentagon 33">
              <a:extLst>
                <a:ext uri="{FF2B5EF4-FFF2-40B4-BE49-F238E27FC236}">
                  <a16:creationId xmlns:a16="http://schemas.microsoft.com/office/drawing/2014/main" id="{C7A02C67-80B0-BB4A-9A74-E8B62EA809A1}"/>
                </a:ext>
              </a:extLst>
            </p:cNvPr>
            <p:cNvSpPr/>
            <p:nvPr/>
          </p:nvSpPr>
          <p:spPr>
            <a:xfrm>
              <a:off x="7838733" y="371459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6" name="Regular Pentagon 35">
              <a:extLst>
                <a:ext uri="{FF2B5EF4-FFF2-40B4-BE49-F238E27FC236}">
                  <a16:creationId xmlns:a16="http://schemas.microsoft.com/office/drawing/2014/main" id="{A51DD38C-0673-1348-A076-9964A196EC85}"/>
                </a:ext>
              </a:extLst>
            </p:cNvPr>
            <p:cNvSpPr/>
            <p:nvPr/>
          </p:nvSpPr>
          <p:spPr>
            <a:xfrm>
              <a:off x="7872155" y="311434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8" name="Regular Pentagon 37">
              <a:extLst>
                <a:ext uri="{FF2B5EF4-FFF2-40B4-BE49-F238E27FC236}">
                  <a16:creationId xmlns:a16="http://schemas.microsoft.com/office/drawing/2014/main" id="{C6F6406E-3807-D04B-B382-47F10C8F9A52}"/>
                </a:ext>
              </a:extLst>
            </p:cNvPr>
            <p:cNvSpPr/>
            <p:nvPr/>
          </p:nvSpPr>
          <p:spPr>
            <a:xfrm>
              <a:off x="7369976" y="45688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9" name="Regular Pentagon 38">
              <a:extLst>
                <a:ext uri="{FF2B5EF4-FFF2-40B4-BE49-F238E27FC236}">
                  <a16:creationId xmlns:a16="http://schemas.microsoft.com/office/drawing/2014/main" id="{07F63AD9-13B6-A94E-BF31-41415183B60F}"/>
                </a:ext>
              </a:extLst>
            </p:cNvPr>
            <p:cNvSpPr/>
            <p:nvPr/>
          </p:nvSpPr>
          <p:spPr>
            <a:xfrm>
              <a:off x="7101857" y="448104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40" name="Regular Pentagon 39">
              <a:extLst>
                <a:ext uri="{FF2B5EF4-FFF2-40B4-BE49-F238E27FC236}">
                  <a16:creationId xmlns:a16="http://schemas.microsoft.com/office/drawing/2014/main" id="{781823E6-1809-654E-A1E3-30874589C26F}"/>
                </a:ext>
              </a:extLst>
            </p:cNvPr>
            <p:cNvSpPr/>
            <p:nvPr/>
          </p:nvSpPr>
          <p:spPr>
            <a:xfrm>
              <a:off x="7531757" y="240419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41" name="Regular Pentagon 40">
              <a:extLst>
                <a:ext uri="{FF2B5EF4-FFF2-40B4-BE49-F238E27FC236}">
                  <a16:creationId xmlns:a16="http://schemas.microsoft.com/office/drawing/2014/main" id="{0D5271F0-8EA6-8544-AD07-D1A0D0D2F3EC}"/>
                </a:ext>
              </a:extLst>
            </p:cNvPr>
            <p:cNvSpPr/>
            <p:nvPr/>
          </p:nvSpPr>
          <p:spPr>
            <a:xfrm>
              <a:off x="8048973" y="414963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58" name="Regular Pentagon 57">
              <a:extLst>
                <a:ext uri="{FF2B5EF4-FFF2-40B4-BE49-F238E27FC236}">
                  <a16:creationId xmlns:a16="http://schemas.microsoft.com/office/drawing/2014/main" id="{74C0102F-B75F-3043-BDF5-046C8DDD471F}"/>
                </a:ext>
              </a:extLst>
            </p:cNvPr>
            <p:cNvSpPr/>
            <p:nvPr/>
          </p:nvSpPr>
          <p:spPr>
            <a:xfrm>
              <a:off x="6687438" y="479864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59" name="Regular Pentagon 58">
              <a:extLst>
                <a:ext uri="{FF2B5EF4-FFF2-40B4-BE49-F238E27FC236}">
                  <a16:creationId xmlns:a16="http://schemas.microsoft.com/office/drawing/2014/main" id="{BF8B33D4-C889-1C4A-8227-9A4FF26AA3E2}"/>
                </a:ext>
              </a:extLst>
            </p:cNvPr>
            <p:cNvSpPr/>
            <p:nvPr/>
          </p:nvSpPr>
          <p:spPr>
            <a:xfrm>
              <a:off x="5442441" y="29698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1" name="Regular Pentagon 60">
              <a:extLst>
                <a:ext uri="{FF2B5EF4-FFF2-40B4-BE49-F238E27FC236}">
                  <a16:creationId xmlns:a16="http://schemas.microsoft.com/office/drawing/2014/main" id="{D88CFB1B-23A4-2445-ABD1-409989D190A9}"/>
                </a:ext>
              </a:extLst>
            </p:cNvPr>
            <p:cNvSpPr/>
            <p:nvPr/>
          </p:nvSpPr>
          <p:spPr>
            <a:xfrm>
              <a:off x="5594841" y="243292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2" name="Regular Pentagon 61">
              <a:extLst>
                <a:ext uri="{FF2B5EF4-FFF2-40B4-BE49-F238E27FC236}">
                  <a16:creationId xmlns:a16="http://schemas.microsoft.com/office/drawing/2014/main" id="{20BFABC6-8B90-D643-B910-F01C9A588FF2}"/>
                </a:ext>
              </a:extLst>
            </p:cNvPr>
            <p:cNvSpPr/>
            <p:nvPr/>
          </p:nvSpPr>
          <p:spPr>
            <a:xfrm>
              <a:off x="5327552" y="35653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3" name="Regular Pentagon 62">
              <a:extLst>
                <a:ext uri="{FF2B5EF4-FFF2-40B4-BE49-F238E27FC236}">
                  <a16:creationId xmlns:a16="http://schemas.microsoft.com/office/drawing/2014/main" id="{C88EF2ED-20F8-8841-B9FA-04AD11EDF2B2}"/>
                </a:ext>
              </a:extLst>
            </p:cNvPr>
            <p:cNvSpPr/>
            <p:nvPr/>
          </p:nvSpPr>
          <p:spPr>
            <a:xfrm>
              <a:off x="5594841" y="391707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4" name="Regular Pentagon 63">
              <a:extLst>
                <a:ext uri="{FF2B5EF4-FFF2-40B4-BE49-F238E27FC236}">
                  <a16:creationId xmlns:a16="http://schemas.microsoft.com/office/drawing/2014/main" id="{61EC3071-2696-C64C-A73D-8BCF611996A5}"/>
                </a:ext>
              </a:extLst>
            </p:cNvPr>
            <p:cNvSpPr/>
            <p:nvPr/>
          </p:nvSpPr>
          <p:spPr>
            <a:xfrm>
              <a:off x="6203939" y="107075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5" name="Regular Pentagon 64">
              <a:extLst>
                <a:ext uri="{FF2B5EF4-FFF2-40B4-BE49-F238E27FC236}">
                  <a16:creationId xmlns:a16="http://schemas.microsoft.com/office/drawing/2014/main" id="{84110A27-CB51-0844-B82B-17AEE5C44EC7}"/>
                </a:ext>
              </a:extLst>
            </p:cNvPr>
            <p:cNvSpPr/>
            <p:nvPr/>
          </p:nvSpPr>
          <p:spPr>
            <a:xfrm>
              <a:off x="6204566" y="74280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6" name="Regular Pentagon 65">
              <a:extLst>
                <a:ext uri="{FF2B5EF4-FFF2-40B4-BE49-F238E27FC236}">
                  <a16:creationId xmlns:a16="http://schemas.microsoft.com/office/drawing/2014/main" id="{D5640333-F65F-924C-96AD-7979E79759A2}"/>
                </a:ext>
              </a:extLst>
            </p:cNvPr>
            <p:cNvSpPr/>
            <p:nvPr/>
          </p:nvSpPr>
          <p:spPr>
            <a:xfrm>
              <a:off x="6257906" y="14642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7" name="Regular Pentagon 66">
              <a:extLst>
                <a:ext uri="{FF2B5EF4-FFF2-40B4-BE49-F238E27FC236}">
                  <a16:creationId xmlns:a16="http://schemas.microsoft.com/office/drawing/2014/main" id="{79C4E42D-695F-3948-AC35-C787A9389F0D}"/>
                </a:ext>
              </a:extLst>
            </p:cNvPr>
            <p:cNvSpPr/>
            <p:nvPr/>
          </p:nvSpPr>
          <p:spPr>
            <a:xfrm>
              <a:off x="7162710" y="12675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8" name="Regular Pentagon 67">
              <a:extLst>
                <a:ext uri="{FF2B5EF4-FFF2-40B4-BE49-F238E27FC236}">
                  <a16:creationId xmlns:a16="http://schemas.microsoft.com/office/drawing/2014/main" id="{A8F24C4E-75E6-E64A-959C-DC6D9378831C}"/>
                </a:ext>
              </a:extLst>
            </p:cNvPr>
            <p:cNvSpPr/>
            <p:nvPr/>
          </p:nvSpPr>
          <p:spPr>
            <a:xfrm>
              <a:off x="6753689" y="67431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9" name="Regular Pentagon 68">
              <a:extLst>
                <a:ext uri="{FF2B5EF4-FFF2-40B4-BE49-F238E27FC236}">
                  <a16:creationId xmlns:a16="http://schemas.microsoft.com/office/drawing/2014/main" id="{B3E79B53-CD1A-854E-A794-15615B4DC7AD}"/>
                </a:ext>
              </a:extLst>
            </p:cNvPr>
            <p:cNvSpPr/>
            <p:nvPr/>
          </p:nvSpPr>
          <p:spPr>
            <a:xfrm>
              <a:off x="6781323" y="165237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0" name="Regular Pentagon 69">
              <a:extLst>
                <a:ext uri="{FF2B5EF4-FFF2-40B4-BE49-F238E27FC236}">
                  <a16:creationId xmlns:a16="http://schemas.microsoft.com/office/drawing/2014/main" id="{C2DC51DE-191D-124E-8381-C4E684576B29}"/>
                </a:ext>
              </a:extLst>
            </p:cNvPr>
            <p:cNvSpPr/>
            <p:nvPr/>
          </p:nvSpPr>
          <p:spPr>
            <a:xfrm>
              <a:off x="6280380" y="215394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1" name="Regular Pentagon 70">
              <a:extLst>
                <a:ext uri="{FF2B5EF4-FFF2-40B4-BE49-F238E27FC236}">
                  <a16:creationId xmlns:a16="http://schemas.microsoft.com/office/drawing/2014/main" id="{49E9B975-E112-B849-ADA5-5AA97C357C0A}"/>
                </a:ext>
              </a:extLst>
            </p:cNvPr>
            <p:cNvSpPr/>
            <p:nvPr/>
          </p:nvSpPr>
          <p:spPr>
            <a:xfrm>
              <a:off x="7145348" y="91536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2" name="Regular Pentagon 71">
              <a:extLst>
                <a:ext uri="{FF2B5EF4-FFF2-40B4-BE49-F238E27FC236}">
                  <a16:creationId xmlns:a16="http://schemas.microsoft.com/office/drawing/2014/main" id="{36F8451C-A454-0E4E-8C38-5B24DE0A5B95}"/>
                </a:ext>
              </a:extLst>
            </p:cNvPr>
            <p:cNvSpPr/>
            <p:nvPr/>
          </p:nvSpPr>
          <p:spPr>
            <a:xfrm>
              <a:off x="7010309" y="18308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3" name="Regular Pentagon 72">
              <a:extLst>
                <a:ext uri="{FF2B5EF4-FFF2-40B4-BE49-F238E27FC236}">
                  <a16:creationId xmlns:a16="http://schemas.microsoft.com/office/drawing/2014/main" id="{4661C6B6-1A2C-6B4B-A63F-16367B4FC320}"/>
                </a:ext>
              </a:extLst>
            </p:cNvPr>
            <p:cNvSpPr/>
            <p:nvPr/>
          </p:nvSpPr>
          <p:spPr>
            <a:xfrm>
              <a:off x="6714479" y="10070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grpSp>
      <p:sp>
        <p:nvSpPr>
          <p:cNvPr id="7" name="Slide Number Placeholder 6">
            <a:extLst>
              <a:ext uri="{FF2B5EF4-FFF2-40B4-BE49-F238E27FC236}">
                <a16:creationId xmlns:a16="http://schemas.microsoft.com/office/drawing/2014/main" id="{4D2C988B-6378-3149-B96C-5F4755336835}"/>
              </a:ext>
            </a:extLst>
          </p:cNvPr>
          <p:cNvSpPr>
            <a:spLocks noGrp="1"/>
          </p:cNvSpPr>
          <p:nvPr>
            <p:ph type="sldNum" idx="12"/>
          </p:nvPr>
        </p:nvSpPr>
        <p:spPr/>
        <p:txBody>
          <a:bodyPr/>
          <a:lstStyle/>
          <a:p>
            <a:pPr defTabSz="609585"/>
            <a:fld id="{00000000-1234-1234-1234-123412341234}" type="slidenum">
              <a:rPr lang="en">
                <a:solidFill>
                  <a:srgbClr val="000000">
                    <a:tint val="75000"/>
                  </a:srgbClr>
                </a:solidFill>
                <a:latin typeface="Arial" panose="020B0604020202020204"/>
              </a:rPr>
              <a:pPr defTabSz="609585"/>
              <a:t>24</a:t>
            </a:fld>
            <a:endParaRPr lang="en">
              <a:solidFill>
                <a:srgbClr val="000000">
                  <a:tint val="75000"/>
                </a:srgbClr>
              </a:solidFill>
              <a:latin typeface="Arial" panose="020B0604020202020204"/>
            </a:endParaRPr>
          </a:p>
        </p:txBody>
      </p:sp>
      <p:sp>
        <p:nvSpPr>
          <p:cNvPr id="42" name="Regular Pentagon 41">
            <a:extLst>
              <a:ext uri="{FF2B5EF4-FFF2-40B4-BE49-F238E27FC236}">
                <a16:creationId xmlns:a16="http://schemas.microsoft.com/office/drawing/2014/main" id="{B0062BA0-E247-1A4B-B99A-D928481B9EDC}"/>
              </a:ext>
            </a:extLst>
          </p:cNvPr>
          <p:cNvSpPr/>
          <p:nvPr/>
        </p:nvSpPr>
        <p:spPr>
          <a:xfrm>
            <a:off x="9550279" y="2644293"/>
            <a:ext cx="89125" cy="8488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Tree>
    <p:extLst>
      <p:ext uri="{BB962C8B-B14F-4D97-AF65-F5344CB8AC3E}">
        <p14:creationId xmlns:p14="http://schemas.microsoft.com/office/powerpoint/2010/main" val="2323018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a:latin typeface="+mn-lt"/>
              </a:rPr>
              <a:t>Long-</a:t>
            </a:r>
            <a:r>
              <a:rPr lang="en-US" err="1">
                <a:latin typeface="+mn-lt"/>
              </a:rPr>
              <a:t>range,low</a:t>
            </a:r>
            <a:r>
              <a:rPr lang="en-US">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25</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solidFill>
              </a:rPr>
              <a:t>WiFi</a:t>
            </a:r>
            <a:endParaRPr lang="en-US" sz="2400">
              <a:solidFill>
                <a:schemeClr val="tx1"/>
              </a:solidFill>
            </a:endParaRP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5"/>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Zigbee</a:t>
            </a:r>
          </a:p>
        </p:txBody>
      </p:sp>
      <p:sp>
        <p:nvSpPr>
          <p:cNvPr id="24" name="Rounded Rectangle 23">
            <a:extLst>
              <a:ext uri="{FF2B5EF4-FFF2-40B4-BE49-F238E27FC236}">
                <a16:creationId xmlns:a16="http://schemas.microsoft.com/office/drawing/2014/main" id="{A703F48A-78DC-E547-A366-BE7FF8035114}"/>
              </a:ext>
            </a:extLst>
          </p:cNvPr>
          <p:cNvSpPr/>
          <p:nvPr/>
        </p:nvSpPr>
        <p:spPr>
          <a:xfrm>
            <a:off x="6280727" y="4051939"/>
            <a:ext cx="2857732" cy="1619189"/>
          </a:xfrm>
          <a:prstGeom prst="roundRect">
            <a:avLst/>
          </a:prstGeom>
          <a:solidFill>
            <a:schemeClr val="accent1">
              <a:lumMod val="20000"/>
              <a:lumOff val="80000"/>
            </a:schemeClr>
          </a:solidFill>
          <a:ln>
            <a:solidFill>
              <a:schemeClr val="accent1">
                <a:lumMod val="5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Low-Power</a:t>
            </a:r>
            <a:br>
              <a:rPr lang="en-US" sz="2400">
                <a:solidFill>
                  <a:schemeClr val="tx1"/>
                </a:solidFill>
              </a:rPr>
            </a:br>
            <a:r>
              <a:rPr lang="en-US" sz="2400">
                <a:solidFill>
                  <a:schemeClr val="tx1"/>
                </a:solidFill>
              </a:rPr>
              <a:t>Wide-Area Networks</a:t>
            </a:r>
          </a:p>
        </p:txBody>
      </p:sp>
      <p:sp>
        <p:nvSpPr>
          <p:cNvPr id="16" name="Rounded Rectangle 15">
            <a:extLst>
              <a:ext uri="{FF2B5EF4-FFF2-40B4-BE49-F238E27FC236}">
                <a16:creationId xmlns:a16="http://schemas.microsoft.com/office/drawing/2014/main" id="{9B35DE36-0BB3-7045-A9EA-380C2F0BFD37}"/>
              </a:ext>
            </a:extLst>
          </p:cNvPr>
          <p:cNvSpPr/>
          <p:nvPr/>
        </p:nvSpPr>
        <p:spPr>
          <a:xfrm>
            <a:off x="6685280" y="3426181"/>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2G</a:t>
            </a:r>
          </a:p>
        </p:txBody>
      </p:sp>
      <p:sp>
        <p:nvSpPr>
          <p:cNvPr id="17" name="TextBox 16">
            <a:extLst>
              <a:ext uri="{FF2B5EF4-FFF2-40B4-BE49-F238E27FC236}">
                <a16:creationId xmlns:a16="http://schemas.microsoft.com/office/drawing/2014/main" id="{CAADA336-E534-A04B-A83C-BB6AD0D29A03}"/>
              </a:ext>
            </a:extLst>
          </p:cNvPr>
          <p:cNvSpPr txBox="1"/>
          <p:nvPr/>
        </p:nvSpPr>
        <p:spPr>
          <a:xfrm>
            <a:off x="415602" y="3126580"/>
            <a:ext cx="2054087" cy="913199"/>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Data</a:t>
            </a:r>
          </a:p>
          <a:p>
            <a:pPr algn="ctr"/>
            <a:r>
              <a:rPr lang="en-US" sz="2667">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BFEF171E-5A25-0346-A752-11DC2100BCDC}"/>
              </a:ext>
            </a:extLst>
          </p:cNvPr>
          <p:cNvSpPr txBox="1"/>
          <p:nvPr/>
        </p:nvSpPr>
        <p:spPr>
          <a:xfrm>
            <a:off x="5102995" y="5987580"/>
            <a:ext cx="1836909" cy="502766"/>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Range</a:t>
            </a:r>
            <a:endParaRPr lang="en-US" sz="240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Arrow Connector 4">
            <a:extLst>
              <a:ext uri="{FF2B5EF4-FFF2-40B4-BE49-F238E27FC236}">
                <a16:creationId xmlns:a16="http://schemas.microsoft.com/office/drawing/2014/main" id="{70275902-F8E5-5D45-B09E-D86028001890}"/>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1C55C0A-6000-AC43-AE92-FC8749D2D3E8}"/>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A85BDFF-5063-4CD7-B9F3-B7926350EAE8}"/>
              </a:ext>
            </a:extLst>
          </p:cNvPr>
          <p:cNvSpPr txBox="1"/>
          <p:nvPr/>
        </p:nvSpPr>
        <p:spPr>
          <a:xfrm>
            <a:off x="980720" y="5387993"/>
            <a:ext cx="1855249" cy="748795"/>
          </a:xfrm>
          <a:prstGeom prst="rect">
            <a:avLst/>
          </a:prstGeom>
          <a:noFill/>
        </p:spPr>
        <p:txBody>
          <a:bodyPr wrap="square" rtlCol="0">
            <a:spAutoFit/>
          </a:bodyPr>
          <a:lstStyle/>
          <a:p>
            <a:r>
              <a:rPr lang="en-US" sz="2133" i="1">
                <a:latin typeface="Tahoma" panose="020B0604030504040204" pitchFamily="34" charset="0"/>
                <a:ea typeface="Tahoma" panose="020B0604030504040204" pitchFamily="34" charset="0"/>
                <a:cs typeface="Tahoma" panose="020B0604030504040204" pitchFamily="34" charset="0"/>
              </a:rPr>
              <a:t>Lower Power</a:t>
            </a:r>
            <a:br>
              <a:rPr lang="en-US" sz="2133" i="1">
                <a:latin typeface="Tahoma" panose="020B0604030504040204" pitchFamily="34" charset="0"/>
                <a:ea typeface="Tahoma" panose="020B0604030504040204" pitchFamily="34" charset="0"/>
                <a:cs typeface="Tahoma" panose="020B0604030504040204" pitchFamily="34" charset="0"/>
              </a:rPr>
            </a:br>
            <a:r>
              <a:rPr lang="en-US" sz="2133" i="1">
                <a:latin typeface="Tahoma" panose="020B0604030504040204" pitchFamily="34" charset="0"/>
                <a:ea typeface="Tahoma" panose="020B0604030504040204" pitchFamily="34" charset="0"/>
                <a:cs typeface="Tahoma" panose="020B0604030504040204" pitchFamily="34" charset="0"/>
              </a:rPr>
              <a:t>&amp; Lower Cost</a:t>
            </a:r>
          </a:p>
        </p:txBody>
      </p:sp>
      <p:sp>
        <p:nvSpPr>
          <p:cNvPr id="28" name="TextBox 27">
            <a:extLst>
              <a:ext uri="{FF2B5EF4-FFF2-40B4-BE49-F238E27FC236}">
                <a16:creationId xmlns:a16="http://schemas.microsoft.com/office/drawing/2014/main" id="{1E191E50-B50E-4084-A306-85E677FF84D4}"/>
              </a:ext>
            </a:extLst>
          </p:cNvPr>
          <p:cNvSpPr txBox="1"/>
          <p:nvPr/>
        </p:nvSpPr>
        <p:spPr>
          <a:xfrm>
            <a:off x="9207501" y="1811007"/>
            <a:ext cx="1971265" cy="748795"/>
          </a:xfrm>
          <a:prstGeom prst="rect">
            <a:avLst/>
          </a:prstGeom>
          <a:noFill/>
        </p:spPr>
        <p:txBody>
          <a:bodyPr wrap="square" rtlCol="0">
            <a:spAutoFit/>
          </a:bodyPr>
          <a:lstStyle/>
          <a:p>
            <a:r>
              <a:rPr lang="en-US" sz="2133" i="1">
                <a:latin typeface="Tahoma" panose="020B0604030504040204" pitchFamily="34" charset="0"/>
                <a:ea typeface="Tahoma" panose="020B0604030504040204" pitchFamily="34" charset="0"/>
                <a:cs typeface="Tahoma" panose="020B0604030504040204" pitchFamily="34" charset="0"/>
              </a:rPr>
              <a:t>Higher Power</a:t>
            </a:r>
            <a:br>
              <a:rPr lang="en-US" sz="2133" i="1">
                <a:latin typeface="Tahoma" panose="020B0604030504040204" pitchFamily="34" charset="0"/>
                <a:ea typeface="Tahoma" panose="020B0604030504040204" pitchFamily="34" charset="0"/>
                <a:cs typeface="Tahoma" panose="020B0604030504040204" pitchFamily="34" charset="0"/>
              </a:rPr>
            </a:br>
            <a:r>
              <a:rPr lang="en-US" sz="2133" i="1">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263829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199" y="365125"/>
            <a:ext cx="10901289" cy="1325563"/>
          </a:xfrm>
        </p:spPr>
        <p:txBody>
          <a:bodyPr/>
          <a:lstStyle/>
          <a:p>
            <a:r>
              <a:rPr lang="en-US">
                <a:latin typeface="+mn-lt"/>
              </a:rPr>
              <a:t>Long-range, Low-power: design choices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25624"/>
            <a:ext cx="10515600" cy="4530725"/>
          </a:xfrm>
        </p:spPr>
        <p:txBody>
          <a:bodyPr>
            <a:normAutofit fontScale="92500" lnSpcReduction="20000"/>
          </a:bodyPr>
          <a:lstStyle/>
          <a:p>
            <a:r>
              <a:rPr lang="en-US">
                <a:latin typeface="+mj-lt"/>
              </a:rPr>
              <a:t>How would you design PHY for long-range, low-power ?</a:t>
            </a:r>
          </a:p>
          <a:p>
            <a:pPr lvl="1"/>
            <a:r>
              <a:rPr lang="en-US">
                <a:latin typeface="+mj-lt"/>
              </a:rPr>
              <a:t>Modulation</a:t>
            </a:r>
          </a:p>
          <a:p>
            <a:pPr lvl="2"/>
            <a:r>
              <a:rPr lang="en-US">
                <a:latin typeface="+mj-lt"/>
              </a:rPr>
              <a:t>Unclear. Perhaps, not complicated or complex (simple devices)</a:t>
            </a:r>
            <a:br>
              <a:rPr lang="en-US">
                <a:latin typeface="+mj-lt"/>
              </a:rPr>
            </a:br>
            <a:endParaRPr lang="en-US">
              <a:latin typeface="+mj-lt"/>
            </a:endParaRPr>
          </a:p>
          <a:p>
            <a:pPr lvl="1"/>
            <a:r>
              <a:rPr lang="en-US">
                <a:latin typeface="+mj-lt"/>
              </a:rPr>
              <a:t>Tx Power</a:t>
            </a:r>
          </a:p>
          <a:p>
            <a:pPr lvl="2"/>
            <a:r>
              <a:rPr lang="en-US">
                <a:latin typeface="+mj-lt"/>
              </a:rPr>
              <a:t>High (much higher than 0 dBm)</a:t>
            </a:r>
            <a:br>
              <a:rPr lang="en-US">
                <a:latin typeface="+mj-lt"/>
              </a:rPr>
            </a:br>
            <a:endParaRPr lang="en-US">
              <a:latin typeface="+mj-lt"/>
            </a:endParaRPr>
          </a:p>
          <a:p>
            <a:pPr lvl="1"/>
            <a:r>
              <a:rPr lang="en-US">
                <a:latin typeface="+mj-lt"/>
              </a:rPr>
              <a:t>Carrier Frequency Band</a:t>
            </a:r>
          </a:p>
          <a:p>
            <a:pPr lvl="2"/>
            <a:r>
              <a:rPr lang="en-US">
                <a:latin typeface="+mj-lt"/>
              </a:rPr>
              <a:t>Low (something lower than 2.4 GHz, 915 MHz or lower?)</a:t>
            </a:r>
            <a:br>
              <a:rPr lang="en-US">
                <a:latin typeface="+mj-lt"/>
              </a:rPr>
            </a:br>
            <a:endParaRPr lang="en-US">
              <a:latin typeface="+mj-lt"/>
            </a:endParaRPr>
          </a:p>
          <a:p>
            <a:pPr lvl="1"/>
            <a:r>
              <a:rPr lang="en-US">
                <a:latin typeface="+mj-lt"/>
              </a:rPr>
              <a:t>Data Throughput</a:t>
            </a:r>
          </a:p>
          <a:p>
            <a:pPr lvl="2"/>
            <a:r>
              <a:rPr lang="en-US">
                <a:latin typeface="+mj-lt"/>
              </a:rPr>
              <a:t>Low (much lower than 1 Mbps)</a:t>
            </a:r>
          </a:p>
          <a:p>
            <a:pPr lvl="2"/>
            <a:endParaRPr lang="en-US">
              <a:latin typeface="+mj-lt"/>
            </a:endParaRPr>
          </a:p>
          <a:p>
            <a:pPr lvl="1"/>
            <a:r>
              <a:rPr lang="en-US">
                <a:latin typeface="+mj-lt"/>
              </a:rPr>
              <a:t>Channel Bandwidth</a:t>
            </a:r>
          </a:p>
          <a:p>
            <a:pPr lvl="2"/>
            <a:r>
              <a:rPr lang="en-US">
                <a:latin typeface="+mj-lt"/>
              </a:rPr>
              <a:t>Unclear. Likely smaller for lower frequency carrier.</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pPr/>
              <a:t>26</a:t>
            </a:fld>
            <a:endParaRPr lang="en-US"/>
          </a:p>
        </p:txBody>
      </p:sp>
      <p:sp>
        <p:nvSpPr>
          <p:cNvPr id="5" name="Footer Placeholder 1">
            <a:extLst>
              <a:ext uri="{FF2B5EF4-FFF2-40B4-BE49-F238E27FC236}">
                <a16:creationId xmlns:a16="http://schemas.microsoft.com/office/drawing/2014/main" id="{4F52EB2F-03D6-07F0-6330-1E9A63DA0675}"/>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1245873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5852-0D9E-4783-8557-52579901CDEF}"/>
              </a:ext>
            </a:extLst>
          </p:cNvPr>
          <p:cNvSpPr>
            <a:spLocks noGrp="1"/>
          </p:cNvSpPr>
          <p:nvPr>
            <p:ph type="title"/>
          </p:nvPr>
        </p:nvSpPr>
        <p:spPr/>
        <p:txBody>
          <a:bodyPr/>
          <a:lstStyle/>
          <a:p>
            <a:r>
              <a:rPr lang="en-US"/>
              <a:t>Design a low-power wide-area network</a:t>
            </a:r>
          </a:p>
        </p:txBody>
      </p:sp>
      <p:sp>
        <p:nvSpPr>
          <p:cNvPr id="3" name="Content Placeholder 2">
            <a:extLst>
              <a:ext uri="{FF2B5EF4-FFF2-40B4-BE49-F238E27FC236}">
                <a16:creationId xmlns:a16="http://schemas.microsoft.com/office/drawing/2014/main" id="{1EDB475A-4345-4C43-BBBA-B8B242B28791}"/>
              </a:ext>
            </a:extLst>
          </p:cNvPr>
          <p:cNvSpPr>
            <a:spLocks noGrp="1"/>
          </p:cNvSpPr>
          <p:nvPr>
            <p:ph idx="1"/>
          </p:nvPr>
        </p:nvSpPr>
        <p:spPr/>
        <p:txBody>
          <a:bodyPr/>
          <a:lstStyle/>
          <a:p>
            <a:r>
              <a:rPr lang="en-US" b="1">
                <a:latin typeface="+mj-lt"/>
              </a:rPr>
              <a:t>Any particular MAC choices for lower power?</a:t>
            </a:r>
          </a:p>
          <a:p>
            <a:pPr lvl="1"/>
            <a:r>
              <a:rPr lang="en-US">
                <a:latin typeface="+mj-lt"/>
              </a:rPr>
              <a:t>Diversity of devices in network</a:t>
            </a:r>
          </a:p>
          <a:p>
            <a:pPr lvl="2"/>
            <a:r>
              <a:rPr lang="en-US">
                <a:latin typeface="+mj-lt"/>
              </a:rPr>
              <a:t>High power gateway, low power devices in star topology</a:t>
            </a:r>
          </a:p>
          <a:p>
            <a:pPr lvl="1"/>
            <a:endParaRPr lang="en-US">
              <a:latin typeface="+mj-lt"/>
            </a:endParaRPr>
          </a:p>
          <a:p>
            <a:pPr lvl="1"/>
            <a:r>
              <a:rPr lang="en-US">
                <a:latin typeface="+mj-lt"/>
              </a:rPr>
              <a:t>Devices should be off whenever possible</a:t>
            </a:r>
          </a:p>
          <a:p>
            <a:pPr lvl="2"/>
            <a:r>
              <a:rPr lang="en-US">
                <a:latin typeface="+mj-lt"/>
              </a:rPr>
              <a:t>Listen-after send for downlink</a:t>
            </a:r>
          </a:p>
          <a:p>
            <a:pPr lvl="1"/>
            <a:endParaRPr lang="en-US">
              <a:latin typeface="+mj-lt"/>
            </a:endParaRPr>
          </a:p>
          <a:p>
            <a:pPr lvl="1"/>
            <a:r>
              <a:rPr lang="en-US">
                <a:latin typeface="+mj-lt"/>
              </a:rPr>
              <a:t>Remove requirements for synchronization</a:t>
            </a:r>
          </a:p>
          <a:p>
            <a:pPr lvl="2"/>
            <a:r>
              <a:rPr lang="en-US">
                <a:latin typeface="+mj-lt"/>
              </a:rPr>
              <a:t>No TDMA access control if it can be avoided</a:t>
            </a:r>
          </a:p>
          <a:p>
            <a:pPr lvl="2"/>
            <a:r>
              <a:rPr lang="en-US">
                <a:latin typeface="+mj-lt"/>
              </a:rPr>
              <a:t>Aloha, </a:t>
            </a:r>
            <a:r>
              <a:rPr lang="en-US" strike="sngStrike">
                <a:latin typeface="+mj-lt"/>
              </a:rPr>
              <a:t>CSMA</a:t>
            </a:r>
          </a:p>
        </p:txBody>
      </p:sp>
      <p:sp>
        <p:nvSpPr>
          <p:cNvPr id="4" name="Slide Number Placeholder 3">
            <a:extLst>
              <a:ext uri="{FF2B5EF4-FFF2-40B4-BE49-F238E27FC236}">
                <a16:creationId xmlns:a16="http://schemas.microsoft.com/office/drawing/2014/main" id="{47B1215B-FD90-42DB-8909-50F5A2C850E4}"/>
              </a:ext>
            </a:extLst>
          </p:cNvPr>
          <p:cNvSpPr>
            <a:spLocks noGrp="1"/>
          </p:cNvSpPr>
          <p:nvPr>
            <p:ph type="sldNum" sz="quarter" idx="12"/>
          </p:nvPr>
        </p:nvSpPr>
        <p:spPr/>
        <p:txBody>
          <a:bodyPr/>
          <a:lstStyle/>
          <a:p>
            <a:fld id="{0778C724-3839-4D76-A707-B4C23905D055}" type="slidenum">
              <a:rPr lang="en-US" smtClean="0"/>
              <a:t>27</a:t>
            </a:fld>
            <a:endParaRPr lang="en-US"/>
          </a:p>
        </p:txBody>
      </p:sp>
    </p:spTree>
    <p:extLst>
      <p:ext uri="{BB962C8B-B14F-4D97-AF65-F5344CB8AC3E}">
        <p14:creationId xmlns:p14="http://schemas.microsoft.com/office/powerpoint/2010/main" val="3678988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B7CF-966F-4860-8FBD-9DFA964018EE}"/>
              </a:ext>
            </a:extLst>
          </p:cNvPr>
          <p:cNvSpPr>
            <a:spLocks noGrp="1"/>
          </p:cNvSpPr>
          <p:nvPr>
            <p:ph type="title"/>
          </p:nvPr>
        </p:nvSpPr>
        <p:spPr/>
        <p:txBody>
          <a:bodyPr/>
          <a:lstStyle/>
          <a:p>
            <a:r>
              <a:rPr lang="en-US"/>
              <a:t>Long-range CSMA is problematic</a:t>
            </a:r>
          </a:p>
        </p:txBody>
      </p:sp>
      <p:sp>
        <p:nvSpPr>
          <p:cNvPr id="3" name="Content Placeholder 2">
            <a:extLst>
              <a:ext uri="{FF2B5EF4-FFF2-40B4-BE49-F238E27FC236}">
                <a16:creationId xmlns:a16="http://schemas.microsoft.com/office/drawing/2014/main" id="{02E36E6B-26EC-4D91-ABA9-29AD9086EA1D}"/>
              </a:ext>
            </a:extLst>
          </p:cNvPr>
          <p:cNvSpPr>
            <a:spLocks noGrp="1"/>
          </p:cNvSpPr>
          <p:nvPr>
            <p:ph idx="1"/>
          </p:nvPr>
        </p:nvSpPr>
        <p:spPr/>
        <p:txBody>
          <a:bodyPr>
            <a:normAutofit lnSpcReduction="10000"/>
          </a:bodyPr>
          <a:lstStyle/>
          <a:p>
            <a:r>
              <a:rPr lang="en-US">
                <a:latin typeface="+mj-lt"/>
              </a:rPr>
              <a:t>Long-range makes everything more challenging</a:t>
            </a:r>
          </a:p>
          <a:p>
            <a:pPr lvl="1"/>
            <a:r>
              <a:rPr lang="en-US">
                <a:latin typeface="+mj-lt"/>
              </a:rPr>
              <a:t>Kilometers of range mean kilometers between devices</a:t>
            </a:r>
          </a:p>
          <a:p>
            <a:endParaRPr lang="en-US">
              <a:latin typeface="+mj-lt"/>
            </a:endParaRPr>
          </a:p>
          <a:p>
            <a:r>
              <a:rPr lang="en-US">
                <a:latin typeface="+mj-lt"/>
              </a:rPr>
              <a:t>Detection of channel use is less reliable</a:t>
            </a:r>
          </a:p>
          <a:p>
            <a:pPr lvl="1"/>
            <a:r>
              <a:rPr lang="en-US">
                <a:latin typeface="+mj-lt"/>
              </a:rPr>
              <a:t>Active research in clear channel assessment for LPWANs</a:t>
            </a:r>
          </a:p>
          <a:p>
            <a:endParaRPr lang="en-US">
              <a:latin typeface="+mj-lt"/>
            </a:endParaRPr>
          </a:p>
          <a:p>
            <a:r>
              <a:rPr lang="en-US">
                <a:latin typeface="+mj-lt"/>
              </a:rPr>
              <a:t>Hidden terminal problem has a wider range</a:t>
            </a:r>
          </a:p>
          <a:p>
            <a:pPr lvl="1"/>
            <a:r>
              <a:rPr lang="en-US">
                <a:latin typeface="+mj-lt"/>
              </a:rPr>
              <a:t>Might make RTS/CTS more important</a:t>
            </a:r>
          </a:p>
          <a:p>
            <a:pPr lvl="1"/>
            <a:endParaRPr lang="en-US">
              <a:latin typeface="+mj-lt"/>
            </a:endParaRPr>
          </a:p>
          <a:p>
            <a:r>
              <a:rPr lang="en-US">
                <a:latin typeface="+mj-lt"/>
              </a:rPr>
              <a:t>Result: CSMA doesn’t dominate LPWANs like it does WLANs</a:t>
            </a:r>
          </a:p>
        </p:txBody>
      </p:sp>
      <p:sp>
        <p:nvSpPr>
          <p:cNvPr id="4" name="Slide Number Placeholder 3">
            <a:extLst>
              <a:ext uri="{FF2B5EF4-FFF2-40B4-BE49-F238E27FC236}">
                <a16:creationId xmlns:a16="http://schemas.microsoft.com/office/drawing/2014/main" id="{49FB2F0B-7588-4AE4-93EB-C74ACE1348E7}"/>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4082654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A2E6-F229-49E6-8CA3-053BF1A40F68}"/>
              </a:ext>
            </a:extLst>
          </p:cNvPr>
          <p:cNvSpPr>
            <a:spLocks noGrp="1"/>
          </p:cNvSpPr>
          <p:nvPr>
            <p:ph type="title"/>
          </p:nvPr>
        </p:nvSpPr>
        <p:spPr/>
        <p:txBody>
          <a:bodyPr/>
          <a:lstStyle/>
          <a:p>
            <a:r>
              <a:rPr lang="en-US"/>
              <a:t>LPWANs overview (common qualities)</a:t>
            </a:r>
          </a:p>
        </p:txBody>
      </p:sp>
      <p:sp>
        <p:nvSpPr>
          <p:cNvPr id="3" name="Content Placeholder 2">
            <a:extLst>
              <a:ext uri="{FF2B5EF4-FFF2-40B4-BE49-F238E27FC236}">
                <a16:creationId xmlns:a16="http://schemas.microsoft.com/office/drawing/2014/main" id="{F57C2234-E7BD-4C5B-BC6E-4224B0910D26}"/>
              </a:ext>
            </a:extLst>
          </p:cNvPr>
          <p:cNvSpPr>
            <a:spLocks noGrp="1"/>
          </p:cNvSpPr>
          <p:nvPr>
            <p:ph idx="1"/>
          </p:nvPr>
        </p:nvSpPr>
        <p:spPr/>
        <p:txBody>
          <a:bodyPr>
            <a:normAutofit lnSpcReduction="10000"/>
          </a:bodyPr>
          <a:lstStyle/>
          <a:p>
            <a:r>
              <a:rPr lang="en-US">
                <a:latin typeface="+mj-lt"/>
              </a:rPr>
              <a:t>Unlicensed 915 MHz band (902-928 MHz)</a:t>
            </a:r>
          </a:p>
          <a:p>
            <a:endParaRPr lang="en-US">
              <a:latin typeface="+mj-lt"/>
            </a:endParaRPr>
          </a:p>
          <a:p>
            <a:r>
              <a:rPr lang="en-US">
                <a:latin typeface="+mj-lt"/>
              </a:rPr>
              <a:t>Higher power transmissions: ~20 dBm (100 </a:t>
            </a:r>
            <a:r>
              <a:rPr lang="en-US" err="1">
                <a:latin typeface="+mj-lt"/>
              </a:rPr>
              <a:t>mW</a:t>
            </a:r>
            <a:r>
              <a:rPr lang="en-US">
                <a:latin typeface="+mj-lt"/>
              </a:rPr>
              <a:t>)</a:t>
            </a:r>
          </a:p>
          <a:p>
            <a:endParaRPr lang="en-US">
              <a:latin typeface="+mj-lt"/>
            </a:endParaRPr>
          </a:p>
          <a:p>
            <a:r>
              <a:rPr lang="en-US">
                <a:latin typeface="+mj-lt"/>
              </a:rPr>
              <a:t>Low data rate 100 kbps or less</a:t>
            </a:r>
          </a:p>
          <a:p>
            <a:endParaRPr lang="en-US">
              <a:latin typeface="+mj-lt"/>
            </a:endParaRPr>
          </a:p>
          <a:p>
            <a:r>
              <a:rPr lang="en-US">
                <a:latin typeface="+mj-lt"/>
              </a:rPr>
              <a:t>Range on the order of multiple kilometers</a:t>
            </a:r>
          </a:p>
          <a:p>
            <a:endParaRPr lang="en-US">
              <a:latin typeface="+mj-lt"/>
            </a:endParaRPr>
          </a:p>
          <a:p>
            <a:r>
              <a:rPr lang="en-US">
                <a:latin typeface="+mj-lt"/>
              </a:rPr>
              <a:t>Simple Aloha access control</a:t>
            </a:r>
          </a:p>
          <a:p>
            <a:endParaRPr lang="en-US"/>
          </a:p>
        </p:txBody>
      </p:sp>
      <p:sp>
        <p:nvSpPr>
          <p:cNvPr id="4" name="Slide Number Placeholder 3">
            <a:extLst>
              <a:ext uri="{FF2B5EF4-FFF2-40B4-BE49-F238E27FC236}">
                <a16:creationId xmlns:a16="http://schemas.microsoft.com/office/drawing/2014/main" id="{A8A28694-055C-4CCA-A335-B7F97CE5DF1E}"/>
              </a:ext>
            </a:extLst>
          </p:cNvPr>
          <p:cNvSpPr>
            <a:spLocks noGrp="1"/>
          </p:cNvSpPr>
          <p:nvPr>
            <p:ph type="sldNum" sz="quarter" idx="12"/>
          </p:nvPr>
        </p:nvSpPr>
        <p:spPr/>
        <p:txBody>
          <a:bodyPr/>
          <a:lstStyle/>
          <a:p>
            <a:fld id="{0778C724-3839-4D76-A707-B4C23905D055}" type="slidenum">
              <a:rPr lang="en-US" smtClean="0"/>
              <a:t>29</a:t>
            </a:fld>
            <a:endParaRPr lang="en-US"/>
          </a:p>
        </p:txBody>
      </p:sp>
    </p:spTree>
    <p:extLst>
      <p:ext uri="{BB962C8B-B14F-4D97-AF65-F5344CB8AC3E}">
        <p14:creationId xmlns:p14="http://schemas.microsoft.com/office/powerpoint/2010/main" val="1350865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b="1" dirty="0">
                <a:sym typeface="Wingdings" pitchFamily="2" charset="2"/>
              </a:rPr>
              <a:t>Let us review what we had covered the last lecture</a:t>
            </a:r>
          </a:p>
          <a:p>
            <a:r>
              <a:rPr lang="en-US" dirty="0">
                <a:sym typeface="Wingdings" pitchFamily="2" charset="2"/>
              </a:rPr>
              <a:t>Routing Basics</a:t>
            </a:r>
            <a:endParaRPr lang="en-US" dirty="0">
              <a:latin typeface="+mj-lt"/>
              <a:sym typeface="Wingdings" pitchFamily="2" charset="2"/>
            </a:endParaRPr>
          </a:p>
          <a:p>
            <a:r>
              <a:rPr lang="en-US" dirty="0">
                <a:latin typeface="+mj-lt"/>
                <a:sym typeface="Wingdings" pitchFamily="2" charset="2"/>
              </a:rPr>
              <a:t>Flooding</a:t>
            </a:r>
          </a:p>
          <a:p>
            <a:r>
              <a:rPr lang="en-US" dirty="0">
                <a:sym typeface="Wingdings" pitchFamily="2" charset="2"/>
              </a:rPr>
              <a:t>Reactive and Proactive routing	</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a:latin typeface="+mn-lt"/>
              </a:rPr>
              <a:t>Roadmap of the lecture today</a:t>
            </a:r>
            <a:endParaRPr lang="en-SE" sz="400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2564734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a:latin typeface="+mn-lt"/>
              </a:rPr>
              <a:t>LoRaWAN</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a:latin typeface="+mj-lt"/>
              </a:rPr>
              <a:t>Open communication standard built with proprietary </a:t>
            </a:r>
            <a:r>
              <a:rPr lang="en-US" err="1">
                <a:latin typeface="+mj-lt"/>
              </a:rPr>
              <a:t>LoRa</a:t>
            </a:r>
            <a:r>
              <a:rPr lang="en-US">
                <a:latin typeface="+mj-lt"/>
              </a:rPr>
              <a:t> PHY</a:t>
            </a:r>
          </a:p>
          <a:p>
            <a:endParaRPr lang="en-US">
              <a:latin typeface="+mj-lt"/>
            </a:endParaRPr>
          </a:p>
          <a:p>
            <a:r>
              <a:rPr lang="en-US">
                <a:latin typeface="+mj-lt"/>
              </a:rPr>
              <a:t>Operates in the unlicensed band</a:t>
            </a:r>
          </a:p>
          <a:p>
            <a:endParaRPr lang="en-US">
              <a:latin typeface="+mj-lt"/>
            </a:endParaRPr>
          </a:p>
          <a:p>
            <a:r>
              <a:rPr lang="en-US">
                <a:latin typeface="+mj-lt"/>
              </a:rPr>
              <a:t>Low data rate (1-20 kbps) and long range (~5 km)</a:t>
            </a:r>
          </a:p>
          <a:p>
            <a:pPr lvl="1"/>
            <a:endParaRPr lang="en-US">
              <a:latin typeface="+mj-lt"/>
            </a:endParaRPr>
          </a:p>
          <a:p>
            <a:r>
              <a:rPr lang="en-US">
                <a:latin typeface="+mj-lt"/>
              </a:rPr>
              <a:t>Most popular LPWAN protocol</a:t>
            </a:r>
          </a:p>
          <a:p>
            <a:pPr lvl="1"/>
            <a:r>
              <a:rPr lang="en-US">
                <a:latin typeface="+mj-lt"/>
              </a:rPr>
              <a:t>Academic research and industry involvement</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30</a:t>
            </a:fld>
            <a:endParaRPr lang="en-US"/>
          </a:p>
        </p:txBody>
      </p:sp>
      <p:pic>
        <p:nvPicPr>
          <p:cNvPr id="5" name="Picture 2">
            <a:extLst>
              <a:ext uri="{FF2B5EF4-FFF2-40B4-BE49-F238E27FC236}">
                <a16:creationId xmlns:a16="http://schemas.microsoft.com/office/drawing/2014/main" id="{8DBAE16E-74B3-2F04-298F-7649D432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164" y="4563082"/>
            <a:ext cx="3497636" cy="174881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1481CA64-3FA1-0048-F87C-DF1AE4E3D623}"/>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1220412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53E6-2ACA-491F-B936-AA73760FB119}"/>
              </a:ext>
            </a:extLst>
          </p:cNvPr>
          <p:cNvSpPr>
            <a:spLocks noGrp="1"/>
          </p:cNvSpPr>
          <p:nvPr>
            <p:ph type="title"/>
          </p:nvPr>
        </p:nvSpPr>
        <p:spPr/>
        <p:txBody>
          <a:bodyPr/>
          <a:lstStyle/>
          <a:p>
            <a:r>
              <a:rPr lang="en-US">
                <a:latin typeface="+mn-lt"/>
              </a:rPr>
              <a:t>LoRa employs a different modulation scheme</a:t>
            </a:r>
          </a:p>
        </p:txBody>
      </p:sp>
      <p:sp>
        <p:nvSpPr>
          <p:cNvPr id="3" name="Content Placeholder 2">
            <a:extLst>
              <a:ext uri="{FF2B5EF4-FFF2-40B4-BE49-F238E27FC236}">
                <a16:creationId xmlns:a16="http://schemas.microsoft.com/office/drawing/2014/main" id="{CFA2BEA4-3E6C-47F6-A244-B5CF9F1FFE2A}"/>
              </a:ext>
            </a:extLst>
          </p:cNvPr>
          <p:cNvSpPr>
            <a:spLocks noGrp="1"/>
          </p:cNvSpPr>
          <p:nvPr>
            <p:ph idx="1"/>
          </p:nvPr>
        </p:nvSpPr>
        <p:spPr/>
        <p:txBody>
          <a:bodyPr/>
          <a:lstStyle/>
          <a:p>
            <a:r>
              <a:rPr lang="en-US">
                <a:latin typeface="+mj-lt"/>
              </a:rPr>
              <a:t>Chirp Spread Spectrum (CSS): Modulation technique where frequency is varied linearly from lowest to highest within a channel</a:t>
            </a:r>
          </a:p>
        </p:txBody>
      </p:sp>
      <p:sp>
        <p:nvSpPr>
          <p:cNvPr id="4" name="Slide Number Placeholder 3">
            <a:extLst>
              <a:ext uri="{FF2B5EF4-FFF2-40B4-BE49-F238E27FC236}">
                <a16:creationId xmlns:a16="http://schemas.microsoft.com/office/drawing/2014/main" id="{D6C40D1F-38B0-4048-B0F2-E2F8ED512AB6}"/>
              </a:ext>
            </a:extLst>
          </p:cNvPr>
          <p:cNvSpPr>
            <a:spLocks noGrp="1"/>
          </p:cNvSpPr>
          <p:nvPr>
            <p:ph type="sldNum" sz="quarter" idx="12"/>
          </p:nvPr>
        </p:nvSpPr>
        <p:spPr/>
        <p:txBody>
          <a:bodyPr/>
          <a:lstStyle/>
          <a:p>
            <a:fld id="{0778C724-3839-4D76-A707-B4C23905D055}" type="slidenum">
              <a:rPr lang="en-US" smtClean="0"/>
              <a:t>31</a:t>
            </a:fld>
            <a:endParaRPr lang="en-US"/>
          </a:p>
        </p:txBody>
      </p:sp>
      <p:pic>
        <p:nvPicPr>
          <p:cNvPr id="1026" name="Picture 2">
            <a:extLst>
              <a:ext uri="{FF2B5EF4-FFF2-40B4-BE49-F238E27FC236}">
                <a16:creationId xmlns:a16="http://schemas.microsoft.com/office/drawing/2014/main" id="{0F35C156-0D3F-4691-9C16-3364642ED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430" y="2936131"/>
            <a:ext cx="8489139" cy="333052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61E3EABF-4B55-7C9A-2CCE-8A381383268A}"/>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3419909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144B-88E8-46F1-B15D-457A2CEDE5F2}"/>
              </a:ext>
            </a:extLst>
          </p:cNvPr>
          <p:cNvSpPr>
            <a:spLocks noGrp="1"/>
          </p:cNvSpPr>
          <p:nvPr>
            <p:ph type="title"/>
          </p:nvPr>
        </p:nvSpPr>
        <p:spPr/>
        <p:txBody>
          <a:bodyPr>
            <a:normAutofit/>
          </a:bodyPr>
          <a:lstStyle/>
          <a:p>
            <a:r>
              <a:rPr lang="en-US">
                <a:latin typeface="+mn-lt"/>
              </a:rPr>
              <a:t>Spreading factor of CSS modulation</a:t>
            </a:r>
          </a:p>
        </p:txBody>
      </p:sp>
      <p:sp>
        <p:nvSpPr>
          <p:cNvPr id="3" name="Content Placeholder 2">
            <a:extLst>
              <a:ext uri="{FF2B5EF4-FFF2-40B4-BE49-F238E27FC236}">
                <a16:creationId xmlns:a16="http://schemas.microsoft.com/office/drawing/2014/main" id="{00527F54-6362-46D1-8DC5-C0FA91A2A01D}"/>
              </a:ext>
            </a:extLst>
          </p:cNvPr>
          <p:cNvSpPr>
            <a:spLocks noGrp="1"/>
          </p:cNvSpPr>
          <p:nvPr>
            <p:ph idx="1"/>
          </p:nvPr>
        </p:nvSpPr>
        <p:spPr>
          <a:xfrm>
            <a:off x="609600" y="1375837"/>
            <a:ext cx="10972800" cy="1979612"/>
          </a:xfrm>
        </p:spPr>
        <p:txBody>
          <a:bodyPr>
            <a:normAutofit fontScale="92500" lnSpcReduction="10000"/>
          </a:bodyPr>
          <a:lstStyle/>
          <a:p>
            <a:r>
              <a:rPr lang="en-US">
                <a:latin typeface="+mj-lt"/>
              </a:rPr>
              <a:t>Spreading Factor is essentially the rate-of-change of frequency</a:t>
            </a:r>
          </a:p>
          <a:p>
            <a:pPr lvl="1"/>
            <a:r>
              <a:rPr lang="en-US">
                <a:latin typeface="+mj-lt"/>
              </a:rPr>
              <a:t>Slope of the line</a:t>
            </a:r>
          </a:p>
          <a:p>
            <a:pPr lvl="1"/>
            <a:r>
              <a:rPr lang="en-US">
                <a:latin typeface="+mj-lt"/>
              </a:rPr>
              <a:t>Lower values of spreading factor (steeper slope) are faster data rate</a:t>
            </a:r>
          </a:p>
          <a:p>
            <a:r>
              <a:rPr lang="en-US">
                <a:latin typeface="+mj-lt"/>
              </a:rPr>
              <a:t>Important: different spreading factors are (mostly) orthogonal!</a:t>
            </a:r>
          </a:p>
          <a:p>
            <a:pPr lvl="1"/>
            <a:r>
              <a:rPr lang="en-US">
                <a:latin typeface="+mj-lt"/>
              </a:rPr>
              <a:t>Two can overlap in time, space, and channel without a collision</a:t>
            </a:r>
          </a:p>
        </p:txBody>
      </p:sp>
      <p:sp>
        <p:nvSpPr>
          <p:cNvPr id="4" name="Slide Number Placeholder 3">
            <a:extLst>
              <a:ext uri="{FF2B5EF4-FFF2-40B4-BE49-F238E27FC236}">
                <a16:creationId xmlns:a16="http://schemas.microsoft.com/office/drawing/2014/main" id="{325C317B-BB75-4410-A1B5-1DCDAA6844B0}"/>
              </a:ext>
            </a:extLst>
          </p:cNvPr>
          <p:cNvSpPr>
            <a:spLocks noGrp="1"/>
          </p:cNvSpPr>
          <p:nvPr>
            <p:ph type="sldNum" sz="quarter" idx="12"/>
          </p:nvPr>
        </p:nvSpPr>
        <p:spPr/>
        <p:txBody>
          <a:bodyPr/>
          <a:lstStyle/>
          <a:p>
            <a:fld id="{0778C724-3839-4D76-A707-B4C23905D055}" type="slidenum">
              <a:rPr lang="en-US" smtClean="0"/>
              <a:t>32</a:t>
            </a:fld>
            <a:endParaRPr lang="en-US"/>
          </a:p>
        </p:txBody>
      </p:sp>
      <p:pic>
        <p:nvPicPr>
          <p:cNvPr id="3074" name="Picture 2">
            <a:extLst>
              <a:ext uri="{FF2B5EF4-FFF2-40B4-BE49-F238E27FC236}">
                <a16:creationId xmlns:a16="http://schemas.microsoft.com/office/drawing/2014/main" id="{168AEC84-80ED-4342-B93A-8E991B6ECC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3898" r="6452" b="4915"/>
          <a:stretch/>
        </p:blipFill>
        <p:spPr bwMode="auto">
          <a:xfrm>
            <a:off x="2686928" y="3429000"/>
            <a:ext cx="5668695" cy="318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00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D567-2710-4905-8B85-C712A93EF71C}"/>
              </a:ext>
            </a:extLst>
          </p:cNvPr>
          <p:cNvSpPr>
            <a:spLocks noGrp="1"/>
          </p:cNvSpPr>
          <p:nvPr>
            <p:ph type="title"/>
          </p:nvPr>
        </p:nvSpPr>
        <p:spPr/>
        <p:txBody>
          <a:bodyPr/>
          <a:lstStyle/>
          <a:p>
            <a:r>
              <a:rPr lang="en-US" err="1">
                <a:latin typeface="+mn-lt"/>
              </a:rPr>
              <a:t>LoRa</a:t>
            </a:r>
            <a:r>
              <a:rPr lang="en-US">
                <a:latin typeface="+mn-lt"/>
              </a:rPr>
              <a:t> data rates</a:t>
            </a:r>
          </a:p>
        </p:txBody>
      </p:sp>
      <p:graphicFrame>
        <p:nvGraphicFramePr>
          <p:cNvPr id="5" name="Table 5">
            <a:extLst>
              <a:ext uri="{FF2B5EF4-FFF2-40B4-BE49-F238E27FC236}">
                <a16:creationId xmlns:a16="http://schemas.microsoft.com/office/drawing/2014/main" id="{24068207-08DB-4D93-8CFF-DD8273B5783E}"/>
              </a:ext>
            </a:extLst>
          </p:cNvPr>
          <p:cNvGraphicFramePr>
            <a:graphicFrameLocks noGrp="1"/>
          </p:cNvGraphicFramePr>
          <p:nvPr>
            <p:ph idx="1"/>
          </p:nvPr>
        </p:nvGraphicFramePr>
        <p:xfrm>
          <a:off x="5935124" y="571500"/>
          <a:ext cx="5649279" cy="5715000"/>
        </p:xfrm>
        <a:graphic>
          <a:graphicData uri="http://schemas.openxmlformats.org/drawingml/2006/table">
            <a:tbl>
              <a:tblPr firstRow="1">
                <a:tableStyleId>{073A0DAA-6AF3-43AB-8588-CEC1D06C72B9}</a:tableStyleId>
              </a:tblPr>
              <a:tblGrid>
                <a:gridCol w="2135505">
                  <a:extLst>
                    <a:ext uri="{9D8B030D-6E8A-4147-A177-3AD203B41FA5}">
                      <a16:colId xmlns:a16="http://schemas.microsoft.com/office/drawing/2014/main" val="1037620294"/>
                    </a:ext>
                  </a:extLst>
                </a:gridCol>
                <a:gridCol w="2205355">
                  <a:extLst>
                    <a:ext uri="{9D8B030D-6E8A-4147-A177-3AD203B41FA5}">
                      <a16:colId xmlns:a16="http://schemas.microsoft.com/office/drawing/2014/main" val="2867178045"/>
                    </a:ext>
                  </a:extLst>
                </a:gridCol>
                <a:gridCol w="1308419">
                  <a:extLst>
                    <a:ext uri="{9D8B030D-6E8A-4147-A177-3AD203B41FA5}">
                      <a16:colId xmlns:a16="http://schemas.microsoft.com/office/drawing/2014/main" val="2651060508"/>
                    </a:ext>
                  </a:extLst>
                </a:gridCol>
              </a:tblGrid>
              <a:tr h="375920">
                <a:tc>
                  <a:txBody>
                    <a:bodyPr/>
                    <a:lstStyle/>
                    <a:p>
                      <a:r>
                        <a:rPr lang="en-US" sz="1900">
                          <a:solidFill>
                            <a:schemeClr val="tx1"/>
                          </a:solidFill>
                        </a:rPr>
                        <a:t>Data Rate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Spreading Factor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Bit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4696900"/>
                  </a:ext>
                </a:extLst>
              </a:tr>
              <a:tr h="375920">
                <a:tc gridSpan="3">
                  <a:txBody>
                    <a:bodyPr/>
                    <a:lstStyle/>
                    <a:p>
                      <a:r>
                        <a:rPr lang="en-US" sz="1900" i="1">
                          <a:solidFill>
                            <a:schemeClr val="tx1"/>
                          </a:solidFill>
                        </a:rPr>
                        <a:t>125 kHz Uplink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7042396"/>
                  </a:ext>
                </a:extLst>
              </a:tr>
              <a:tr h="375920">
                <a:tc>
                  <a:txBody>
                    <a:bodyPr/>
                    <a:lstStyle/>
                    <a:p>
                      <a:r>
                        <a:rPr lang="en-US" sz="190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SF10,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980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1639653"/>
                  </a:ext>
                </a:extLst>
              </a:tr>
              <a:tr h="375920">
                <a:tc>
                  <a:txBody>
                    <a:bodyPr/>
                    <a:lstStyle/>
                    <a:p>
                      <a:r>
                        <a:rPr lang="en-US" sz="19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SF9,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1760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064749"/>
                  </a:ext>
                </a:extLst>
              </a:tr>
              <a:tr h="375920">
                <a:tc>
                  <a:txBody>
                    <a:bodyPr/>
                    <a:lstStyle/>
                    <a:p>
                      <a:r>
                        <a:rPr lang="en-US" sz="19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SF8,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3125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0140506"/>
                  </a:ext>
                </a:extLst>
              </a:tr>
              <a:tr h="375920">
                <a:tc>
                  <a:txBody>
                    <a:bodyPr/>
                    <a:lstStyle/>
                    <a:p>
                      <a:r>
                        <a:rPr lang="en-US" sz="19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SF7,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5470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53883"/>
                  </a:ext>
                </a:extLst>
              </a:tr>
              <a:tr h="375920">
                <a:tc gridSpan="3">
                  <a:txBody>
                    <a:bodyPr/>
                    <a:lstStyle/>
                    <a:p>
                      <a:r>
                        <a:rPr lang="en-US" sz="1900" i="1">
                          <a:solidFill>
                            <a:schemeClr val="tx1"/>
                          </a:solidFill>
                        </a:rPr>
                        <a:t>500 kHz Uplink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8340748"/>
                  </a:ext>
                </a:extLst>
              </a:tr>
              <a:tr h="375920">
                <a:tc>
                  <a:txBody>
                    <a:bodyPr/>
                    <a:lstStyle/>
                    <a:p>
                      <a:r>
                        <a:rPr lang="en-US" sz="190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SF8,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12500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111736"/>
                  </a:ext>
                </a:extLst>
              </a:tr>
              <a:tr h="375920">
                <a:tc gridSpan="3">
                  <a:txBody>
                    <a:bodyPr/>
                    <a:lstStyle/>
                    <a:p>
                      <a:r>
                        <a:rPr lang="en-US" sz="1900" i="1">
                          <a:solidFill>
                            <a:schemeClr val="tx1"/>
                          </a:solidFill>
                        </a:rPr>
                        <a:t>500 kHz Downlink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8279253"/>
                  </a:ext>
                </a:extLst>
              </a:tr>
              <a:tr h="375920">
                <a:tc>
                  <a:txBody>
                    <a:bodyPr/>
                    <a:lstStyle/>
                    <a:p>
                      <a:r>
                        <a:rPr lang="en-US" sz="190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SF12,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980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618351"/>
                  </a:ext>
                </a:extLst>
              </a:tr>
              <a:tr h="375920">
                <a:tc>
                  <a:txBody>
                    <a:bodyPr/>
                    <a:lstStyle/>
                    <a:p>
                      <a:r>
                        <a:rPr lang="en-US" sz="190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SF11,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1760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777717"/>
                  </a:ext>
                </a:extLst>
              </a:tr>
              <a:tr h="375920">
                <a:tc>
                  <a:txBody>
                    <a:bodyPr/>
                    <a:lstStyle/>
                    <a:p>
                      <a:r>
                        <a:rPr lang="en-US" sz="190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SF10,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3900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37645"/>
                  </a:ext>
                </a:extLst>
              </a:tr>
              <a:tr h="375920">
                <a:tc>
                  <a:txBody>
                    <a:bodyPr/>
                    <a:lstStyle/>
                    <a:p>
                      <a:r>
                        <a:rPr lang="en-US" sz="190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SF9,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7000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9529547"/>
                  </a:ext>
                </a:extLst>
              </a:tr>
              <a:tr h="375920">
                <a:tc>
                  <a:txBody>
                    <a:bodyPr/>
                    <a:lstStyle/>
                    <a:p>
                      <a:r>
                        <a:rPr lang="en-US" sz="190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SF8,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12500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425536"/>
                  </a:ext>
                </a:extLst>
              </a:tr>
              <a:tr h="375920">
                <a:tc>
                  <a:txBody>
                    <a:bodyPr/>
                    <a:lstStyle/>
                    <a:p>
                      <a:r>
                        <a:rPr lang="en-US" sz="190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SF7,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21900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7868986"/>
                  </a:ext>
                </a:extLst>
              </a:tr>
            </a:tbl>
          </a:graphicData>
        </a:graphic>
      </p:graphicFrame>
      <p:sp>
        <p:nvSpPr>
          <p:cNvPr id="4" name="Slide Number Placeholder 3">
            <a:extLst>
              <a:ext uri="{FF2B5EF4-FFF2-40B4-BE49-F238E27FC236}">
                <a16:creationId xmlns:a16="http://schemas.microsoft.com/office/drawing/2014/main" id="{46750E71-27C0-4B67-80DA-DACF38A18ADB}"/>
              </a:ext>
            </a:extLst>
          </p:cNvPr>
          <p:cNvSpPr>
            <a:spLocks noGrp="1"/>
          </p:cNvSpPr>
          <p:nvPr>
            <p:ph type="sldNum" sz="quarter" idx="12"/>
          </p:nvPr>
        </p:nvSpPr>
        <p:spPr/>
        <p:txBody>
          <a:bodyPr/>
          <a:lstStyle/>
          <a:p>
            <a:fld id="{0778C724-3839-4D76-A707-B4C23905D055}" type="slidenum">
              <a:rPr lang="en-US" smtClean="0"/>
              <a:t>33</a:t>
            </a:fld>
            <a:endParaRPr lang="en-US"/>
          </a:p>
        </p:txBody>
      </p:sp>
      <p:sp>
        <p:nvSpPr>
          <p:cNvPr id="6" name="Content Placeholder 2">
            <a:extLst>
              <a:ext uri="{FF2B5EF4-FFF2-40B4-BE49-F238E27FC236}">
                <a16:creationId xmlns:a16="http://schemas.microsoft.com/office/drawing/2014/main" id="{94E75AAA-0C10-451B-A9A3-1E48774F3C25}"/>
              </a:ext>
            </a:extLst>
          </p:cNvPr>
          <p:cNvSpPr txBox="1">
            <a:spLocks/>
          </p:cNvSpPr>
          <p:nvPr/>
        </p:nvSpPr>
        <p:spPr>
          <a:xfrm>
            <a:off x="713104" y="1930791"/>
            <a:ext cx="4789905" cy="3443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rPr>
              <a:t>Data rate depend on channel in use, spreading factor</a:t>
            </a:r>
          </a:p>
          <a:p>
            <a:r>
              <a:rPr lang="en-US">
                <a:latin typeface="+mj-lt"/>
              </a:rPr>
              <a:t>64-channel uplink</a:t>
            </a:r>
          </a:p>
          <a:p>
            <a:pPr lvl="1"/>
            <a:r>
              <a:rPr lang="en-US">
                <a:latin typeface="+mj-lt"/>
              </a:rPr>
              <a:t>1-5 kbps data rate</a:t>
            </a:r>
          </a:p>
          <a:p>
            <a:pPr marL="457200" lvl="1" indent="0">
              <a:buNone/>
            </a:pPr>
            <a:endParaRPr lang="en-US"/>
          </a:p>
        </p:txBody>
      </p:sp>
      <p:sp>
        <p:nvSpPr>
          <p:cNvPr id="3" name="Footer Placeholder 1">
            <a:extLst>
              <a:ext uri="{FF2B5EF4-FFF2-40B4-BE49-F238E27FC236}">
                <a16:creationId xmlns:a16="http://schemas.microsoft.com/office/drawing/2014/main" id="{562CE553-A8AF-6C86-D26F-5CC0B3AB7865}"/>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428601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445-6820-4349-A947-CF26D1BDD32E}"/>
              </a:ext>
            </a:extLst>
          </p:cNvPr>
          <p:cNvSpPr>
            <a:spLocks noGrp="1"/>
          </p:cNvSpPr>
          <p:nvPr>
            <p:ph type="title"/>
          </p:nvPr>
        </p:nvSpPr>
        <p:spPr/>
        <p:txBody>
          <a:bodyPr/>
          <a:lstStyle/>
          <a:p>
            <a:r>
              <a:rPr lang="en-US"/>
              <a:t>LoRaWAN MAC</a:t>
            </a:r>
          </a:p>
        </p:txBody>
      </p:sp>
      <p:sp>
        <p:nvSpPr>
          <p:cNvPr id="3" name="Content Placeholder 2">
            <a:extLst>
              <a:ext uri="{FF2B5EF4-FFF2-40B4-BE49-F238E27FC236}">
                <a16:creationId xmlns:a16="http://schemas.microsoft.com/office/drawing/2014/main" id="{ED4E845E-6879-46F5-B84C-8AB892D006A5}"/>
              </a:ext>
            </a:extLst>
          </p:cNvPr>
          <p:cNvSpPr>
            <a:spLocks noGrp="1"/>
          </p:cNvSpPr>
          <p:nvPr>
            <p:ph idx="1"/>
          </p:nvPr>
        </p:nvSpPr>
        <p:spPr/>
        <p:txBody>
          <a:bodyPr/>
          <a:lstStyle/>
          <a:p>
            <a:r>
              <a:rPr lang="en-US">
                <a:latin typeface="+mj-lt"/>
              </a:rPr>
              <a:t>Uplink: Aloha - transmit whenever</a:t>
            </a:r>
          </a:p>
          <a:p>
            <a:pPr lvl="1"/>
            <a:r>
              <a:rPr lang="en-US">
                <a:latin typeface="+mj-lt"/>
              </a:rPr>
              <a:t>Randomly split across 64 uplink channels (reduced odds of collision)</a:t>
            </a:r>
          </a:p>
          <a:p>
            <a:pPr lvl="1"/>
            <a:r>
              <a:rPr lang="en-US">
                <a:latin typeface="+mj-lt"/>
              </a:rPr>
              <a:t>Devices a different spreading factors also do not collide</a:t>
            </a:r>
          </a:p>
          <a:p>
            <a:pPr lvl="1"/>
            <a:r>
              <a:rPr lang="en-US">
                <a:latin typeface="+mj-lt"/>
              </a:rPr>
              <a:t>Packets are very long though: up to 400 </a:t>
            </a:r>
            <a:r>
              <a:rPr lang="en-US" err="1">
                <a:latin typeface="+mj-lt"/>
              </a:rPr>
              <a:t>ms</a:t>
            </a:r>
            <a:r>
              <a:rPr lang="en-US">
                <a:latin typeface="+mj-lt"/>
              </a:rPr>
              <a:t> in duration</a:t>
            </a:r>
          </a:p>
          <a:p>
            <a:pPr lvl="1"/>
            <a:endParaRPr lang="en-US">
              <a:latin typeface="+mj-lt"/>
            </a:endParaRPr>
          </a:p>
          <a:p>
            <a:r>
              <a:rPr lang="en-US">
                <a:latin typeface="+mj-lt"/>
              </a:rPr>
              <a:t>Downlink: listen-after-send (class A device)</a:t>
            </a:r>
          </a:p>
          <a:p>
            <a:pPr lvl="1"/>
            <a:r>
              <a:rPr lang="en-US">
                <a:latin typeface="+mj-lt"/>
              </a:rPr>
              <a:t>Two windows for RX on different channels</a:t>
            </a:r>
          </a:p>
        </p:txBody>
      </p:sp>
      <p:sp>
        <p:nvSpPr>
          <p:cNvPr id="4" name="Slide Number Placeholder 3">
            <a:extLst>
              <a:ext uri="{FF2B5EF4-FFF2-40B4-BE49-F238E27FC236}">
                <a16:creationId xmlns:a16="http://schemas.microsoft.com/office/drawing/2014/main" id="{BC6A4D2D-53BE-4F67-A81D-540990931126}"/>
              </a:ext>
            </a:extLst>
          </p:cNvPr>
          <p:cNvSpPr>
            <a:spLocks noGrp="1"/>
          </p:cNvSpPr>
          <p:nvPr>
            <p:ph type="sldNum" sz="quarter" idx="12"/>
          </p:nvPr>
        </p:nvSpPr>
        <p:spPr/>
        <p:txBody>
          <a:bodyPr/>
          <a:lstStyle/>
          <a:p>
            <a:fld id="{0778C724-3839-4D76-A707-B4C23905D055}" type="slidenum">
              <a:rPr lang="en-US" smtClean="0"/>
              <a:t>34</a:t>
            </a:fld>
            <a:endParaRPr lang="en-US"/>
          </a:p>
        </p:txBody>
      </p:sp>
      <p:pic>
        <p:nvPicPr>
          <p:cNvPr id="4098" name="Picture 2">
            <a:extLst>
              <a:ext uri="{FF2B5EF4-FFF2-40B4-BE49-F238E27FC236}">
                <a16:creationId xmlns:a16="http://schemas.microsoft.com/office/drawing/2014/main" id="{BCC24349-EDF6-4CD9-A067-F3B5FA29D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774" y="5026767"/>
            <a:ext cx="6757649" cy="146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37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AAC-0198-4EA2-83FF-4162D69B1B50}"/>
              </a:ext>
            </a:extLst>
          </p:cNvPr>
          <p:cNvSpPr>
            <a:spLocks noGrp="1"/>
          </p:cNvSpPr>
          <p:nvPr>
            <p:ph type="title"/>
          </p:nvPr>
        </p:nvSpPr>
        <p:spPr/>
        <p:txBody>
          <a:bodyPr/>
          <a:lstStyle/>
          <a:p>
            <a:r>
              <a:rPr lang="en-US"/>
              <a:t>LoRa link budget and transmission range</a:t>
            </a:r>
          </a:p>
        </p:txBody>
      </p:sp>
      <p:sp>
        <p:nvSpPr>
          <p:cNvPr id="3" name="Content Placeholder 2">
            <a:extLst>
              <a:ext uri="{FF2B5EF4-FFF2-40B4-BE49-F238E27FC236}">
                <a16:creationId xmlns:a16="http://schemas.microsoft.com/office/drawing/2014/main" id="{DBEF7CFD-F678-44D2-A61C-2D1132E3512A}"/>
              </a:ext>
            </a:extLst>
          </p:cNvPr>
          <p:cNvSpPr>
            <a:spLocks noGrp="1"/>
          </p:cNvSpPr>
          <p:nvPr>
            <p:ph idx="1"/>
          </p:nvPr>
        </p:nvSpPr>
        <p:spPr/>
        <p:txBody>
          <a:bodyPr/>
          <a:lstStyle/>
          <a:p>
            <a:r>
              <a:rPr lang="en-US">
                <a:latin typeface="+mj-lt"/>
              </a:rPr>
              <a:t>Typical TX power 20 dBm</a:t>
            </a:r>
          </a:p>
          <a:p>
            <a:pPr lvl="1"/>
            <a:r>
              <a:rPr lang="en-US">
                <a:latin typeface="+mj-lt"/>
              </a:rPr>
              <a:t>Up to 30 dBm for 64-channel hopping</a:t>
            </a:r>
          </a:p>
          <a:p>
            <a:pPr lvl="1"/>
            <a:r>
              <a:rPr lang="en-US">
                <a:latin typeface="+mj-lt"/>
              </a:rPr>
              <a:t>Up to 26 dBm for 8-channel hopping</a:t>
            </a:r>
          </a:p>
          <a:p>
            <a:pPr lvl="1"/>
            <a:endParaRPr lang="en-US">
              <a:latin typeface="+mj-lt"/>
            </a:endParaRPr>
          </a:p>
          <a:p>
            <a:r>
              <a:rPr lang="en-US">
                <a:latin typeface="+mj-lt"/>
              </a:rPr>
              <a:t>Receive sensitivity -119 dBm/-146 dBm (highest SF)</a:t>
            </a:r>
          </a:p>
          <a:p>
            <a:pPr lvl="1"/>
            <a:r>
              <a:rPr lang="en-US">
                <a:latin typeface="+mj-lt"/>
              </a:rPr>
              <a:t>Compare to -100 dBm for 802.15.4 and -95 dBm for BLE</a:t>
            </a:r>
          </a:p>
          <a:p>
            <a:pPr lvl="1"/>
            <a:endParaRPr lang="en-US">
              <a:latin typeface="+mj-lt"/>
            </a:endParaRPr>
          </a:p>
          <a:p>
            <a:r>
              <a:rPr lang="en-US">
                <a:latin typeface="+mj-lt"/>
              </a:rPr>
              <a:t>Resulting range is kilometers in urban environments</a:t>
            </a:r>
          </a:p>
        </p:txBody>
      </p:sp>
      <p:sp>
        <p:nvSpPr>
          <p:cNvPr id="4" name="Slide Number Placeholder 3">
            <a:extLst>
              <a:ext uri="{FF2B5EF4-FFF2-40B4-BE49-F238E27FC236}">
                <a16:creationId xmlns:a16="http://schemas.microsoft.com/office/drawing/2014/main" id="{9E34EB22-8DD5-4EAE-B581-842B3FF5A881}"/>
              </a:ext>
            </a:extLst>
          </p:cNvPr>
          <p:cNvSpPr>
            <a:spLocks noGrp="1"/>
          </p:cNvSpPr>
          <p:nvPr>
            <p:ph type="sldNum" sz="quarter" idx="12"/>
          </p:nvPr>
        </p:nvSpPr>
        <p:spPr/>
        <p:txBody>
          <a:bodyPr/>
          <a:lstStyle/>
          <a:p>
            <a:fld id="{0778C724-3839-4D76-A707-B4C23905D055}" type="slidenum">
              <a:rPr lang="en-US" smtClean="0"/>
              <a:t>35</a:t>
            </a:fld>
            <a:endParaRPr lang="en-US"/>
          </a:p>
        </p:txBody>
      </p:sp>
      <p:sp>
        <p:nvSpPr>
          <p:cNvPr id="5" name="Footer Placeholder 1">
            <a:extLst>
              <a:ext uri="{FF2B5EF4-FFF2-40B4-BE49-F238E27FC236}">
                <a16:creationId xmlns:a16="http://schemas.microsoft.com/office/drawing/2014/main" id="{403DCA34-7072-1121-A4B5-98B4D5460887}"/>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3105861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816F-9926-495B-A8C6-CDABC199A32E}"/>
              </a:ext>
            </a:extLst>
          </p:cNvPr>
          <p:cNvSpPr>
            <a:spLocks noGrp="1"/>
          </p:cNvSpPr>
          <p:nvPr>
            <p:ph type="title"/>
          </p:nvPr>
        </p:nvSpPr>
        <p:spPr/>
        <p:txBody>
          <a:bodyPr/>
          <a:lstStyle/>
          <a:p>
            <a:r>
              <a:rPr lang="en-US"/>
              <a:t>LoRaWAN network providers</a:t>
            </a:r>
          </a:p>
        </p:txBody>
      </p:sp>
      <p:sp>
        <p:nvSpPr>
          <p:cNvPr id="3" name="Content Placeholder 2">
            <a:extLst>
              <a:ext uri="{FF2B5EF4-FFF2-40B4-BE49-F238E27FC236}">
                <a16:creationId xmlns:a16="http://schemas.microsoft.com/office/drawing/2014/main" id="{623A0197-B82A-4969-9674-96524FE65C50}"/>
              </a:ext>
            </a:extLst>
          </p:cNvPr>
          <p:cNvSpPr>
            <a:spLocks noGrp="1"/>
          </p:cNvSpPr>
          <p:nvPr>
            <p:ph idx="1"/>
          </p:nvPr>
        </p:nvSpPr>
        <p:spPr>
          <a:xfrm>
            <a:off x="838200" y="1825625"/>
            <a:ext cx="10515600" cy="2282141"/>
          </a:xfrm>
        </p:spPr>
        <p:txBody>
          <a:bodyPr/>
          <a:lstStyle/>
          <a:p>
            <a:r>
              <a:rPr lang="en-US">
                <a:latin typeface="+mj-lt"/>
              </a:rPr>
              <a:t>Network provides with a deployment of gateways </a:t>
            </a:r>
          </a:p>
          <a:p>
            <a:pPr lvl="1"/>
            <a:r>
              <a:rPr lang="en-US">
                <a:latin typeface="+mj-lt"/>
              </a:rPr>
              <a:t>The Things Network (predominantly in Europe)</a:t>
            </a:r>
          </a:p>
          <a:p>
            <a:pPr lvl="1"/>
            <a:r>
              <a:rPr lang="en-US">
                <a:latin typeface="+mj-lt"/>
              </a:rPr>
              <a:t>Helium</a:t>
            </a:r>
          </a:p>
          <a:p>
            <a:pPr lvl="2"/>
            <a:r>
              <a:rPr lang="en-US">
                <a:latin typeface="+mj-lt"/>
              </a:rPr>
              <a:t>Any can buy and install their own gateway, which serves everyone</a:t>
            </a:r>
          </a:p>
          <a:p>
            <a:pPr lvl="2"/>
            <a:r>
              <a:rPr lang="en-US">
                <a:latin typeface="+mj-lt"/>
              </a:rPr>
              <a:t>Microtransactions to pay for communication</a:t>
            </a:r>
          </a:p>
        </p:txBody>
      </p:sp>
      <p:sp>
        <p:nvSpPr>
          <p:cNvPr id="4" name="Slide Number Placeholder 3">
            <a:extLst>
              <a:ext uri="{FF2B5EF4-FFF2-40B4-BE49-F238E27FC236}">
                <a16:creationId xmlns:a16="http://schemas.microsoft.com/office/drawing/2014/main" id="{83C59C2C-735C-414C-B77F-CBE9561C4699}"/>
              </a:ext>
            </a:extLst>
          </p:cNvPr>
          <p:cNvSpPr>
            <a:spLocks noGrp="1"/>
          </p:cNvSpPr>
          <p:nvPr>
            <p:ph type="sldNum" sz="quarter" idx="12"/>
          </p:nvPr>
        </p:nvSpPr>
        <p:spPr/>
        <p:txBody>
          <a:bodyPr/>
          <a:lstStyle/>
          <a:p>
            <a:fld id="{0778C724-3839-4D76-A707-B4C23905D055}" type="slidenum">
              <a:rPr lang="en-US" smtClean="0"/>
              <a:t>36</a:t>
            </a:fld>
            <a:endParaRPr lang="en-US"/>
          </a:p>
        </p:txBody>
      </p:sp>
      <p:pic>
        <p:nvPicPr>
          <p:cNvPr id="6" name="Picture 5" descr="Logo&#10;&#10;Description automatically generated">
            <a:extLst>
              <a:ext uri="{FF2B5EF4-FFF2-40B4-BE49-F238E27FC236}">
                <a16:creationId xmlns:a16="http://schemas.microsoft.com/office/drawing/2014/main" id="{F95F6479-6DF2-97C6-C593-B01860E52F00}"/>
              </a:ext>
            </a:extLst>
          </p:cNvPr>
          <p:cNvPicPr>
            <a:picLocks noChangeAspect="1"/>
          </p:cNvPicPr>
          <p:nvPr/>
        </p:nvPicPr>
        <p:blipFill>
          <a:blip r:embed="rId3"/>
          <a:stretch>
            <a:fillRect/>
          </a:stretch>
        </p:blipFill>
        <p:spPr>
          <a:xfrm>
            <a:off x="838200" y="4452359"/>
            <a:ext cx="4932878" cy="1730618"/>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3E038A4F-6358-44F4-054A-7688C7CAFBA1}"/>
              </a:ext>
            </a:extLst>
          </p:cNvPr>
          <p:cNvPicPr>
            <a:picLocks noChangeAspect="1"/>
          </p:cNvPicPr>
          <p:nvPr/>
        </p:nvPicPr>
        <p:blipFill>
          <a:blip r:embed="rId4"/>
          <a:stretch>
            <a:fillRect/>
          </a:stretch>
        </p:blipFill>
        <p:spPr>
          <a:xfrm>
            <a:off x="6770168" y="4911558"/>
            <a:ext cx="4433368" cy="812220"/>
          </a:xfrm>
          <a:prstGeom prst="rect">
            <a:avLst/>
          </a:prstGeom>
        </p:spPr>
      </p:pic>
      <p:sp>
        <p:nvSpPr>
          <p:cNvPr id="5" name="Footer Placeholder 1">
            <a:extLst>
              <a:ext uri="{FF2B5EF4-FFF2-40B4-BE49-F238E27FC236}">
                <a16:creationId xmlns:a16="http://schemas.microsoft.com/office/drawing/2014/main" id="{540CEA97-E452-4E14-E81A-BC2AF26F3A0E}"/>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379859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7515-F68B-4480-87E2-6B65261C0A69}"/>
              </a:ext>
            </a:extLst>
          </p:cNvPr>
          <p:cNvSpPr>
            <a:spLocks noGrp="1"/>
          </p:cNvSpPr>
          <p:nvPr>
            <p:ph type="title"/>
          </p:nvPr>
        </p:nvSpPr>
        <p:spPr/>
        <p:txBody>
          <a:bodyPr/>
          <a:lstStyle/>
          <a:p>
            <a:r>
              <a:rPr lang="en-US"/>
              <a:t>Sigfox</a:t>
            </a:r>
          </a:p>
        </p:txBody>
      </p:sp>
      <p:sp>
        <p:nvSpPr>
          <p:cNvPr id="3" name="Content Placeholder 2">
            <a:extLst>
              <a:ext uri="{FF2B5EF4-FFF2-40B4-BE49-F238E27FC236}">
                <a16:creationId xmlns:a16="http://schemas.microsoft.com/office/drawing/2014/main" id="{E617CFAA-7F48-47BD-8A0A-87D0B7C61F35}"/>
              </a:ext>
            </a:extLst>
          </p:cNvPr>
          <p:cNvSpPr>
            <a:spLocks noGrp="1"/>
          </p:cNvSpPr>
          <p:nvPr>
            <p:ph idx="1"/>
          </p:nvPr>
        </p:nvSpPr>
        <p:spPr/>
        <p:txBody>
          <a:bodyPr/>
          <a:lstStyle/>
          <a:p>
            <a:r>
              <a:rPr lang="en-US">
                <a:latin typeface="+mj-lt"/>
              </a:rPr>
              <a:t>Very low-rate (600 bps), very long-range (10+ km) communication</a:t>
            </a:r>
          </a:p>
          <a:p>
            <a:endParaRPr lang="en-US">
              <a:latin typeface="+mj-lt"/>
            </a:endParaRPr>
          </a:p>
          <a:p>
            <a:r>
              <a:rPr lang="en-US">
                <a:latin typeface="+mj-lt"/>
              </a:rPr>
              <a:t>Star-topology networks, with always-listening gateways</a:t>
            </a:r>
          </a:p>
          <a:p>
            <a:pPr lvl="1"/>
            <a:r>
              <a:rPr lang="en-US">
                <a:latin typeface="+mj-lt"/>
              </a:rPr>
              <a:t>Any number of low-power end devices</a:t>
            </a:r>
          </a:p>
          <a:p>
            <a:pPr lvl="1"/>
            <a:endParaRPr lang="en-US">
              <a:latin typeface="+mj-lt"/>
            </a:endParaRPr>
          </a:p>
          <a:p>
            <a:r>
              <a:rPr lang="en-US">
                <a:latin typeface="+mj-lt"/>
              </a:rPr>
              <a:t>Uplink-focused communication</a:t>
            </a:r>
          </a:p>
          <a:p>
            <a:endParaRPr lang="en-US">
              <a:latin typeface="+mj-lt"/>
            </a:endParaRPr>
          </a:p>
          <a:p>
            <a:r>
              <a:rPr lang="en-US">
                <a:latin typeface="+mj-lt"/>
              </a:rPr>
              <a:t>Applications: very low-rate metering</a:t>
            </a:r>
          </a:p>
        </p:txBody>
      </p:sp>
      <p:sp>
        <p:nvSpPr>
          <p:cNvPr id="4" name="Slide Number Placeholder 3">
            <a:extLst>
              <a:ext uri="{FF2B5EF4-FFF2-40B4-BE49-F238E27FC236}">
                <a16:creationId xmlns:a16="http://schemas.microsoft.com/office/drawing/2014/main" id="{C47F8D50-B501-4CA2-A7F4-66C7E397D5A1}"/>
              </a:ext>
            </a:extLst>
          </p:cNvPr>
          <p:cNvSpPr>
            <a:spLocks noGrp="1"/>
          </p:cNvSpPr>
          <p:nvPr>
            <p:ph type="sldNum" sz="quarter" idx="12"/>
          </p:nvPr>
        </p:nvSpPr>
        <p:spPr/>
        <p:txBody>
          <a:bodyPr/>
          <a:lstStyle/>
          <a:p>
            <a:fld id="{0778C724-3839-4D76-A707-B4C23905D055}" type="slidenum">
              <a:rPr lang="en-US" smtClean="0"/>
              <a:t>37</a:t>
            </a:fld>
            <a:endParaRPr lang="en-US"/>
          </a:p>
        </p:txBody>
      </p:sp>
      <p:pic>
        <p:nvPicPr>
          <p:cNvPr id="5" name="Google Shape;132;p22">
            <a:extLst>
              <a:ext uri="{FF2B5EF4-FFF2-40B4-BE49-F238E27FC236}">
                <a16:creationId xmlns:a16="http://schemas.microsoft.com/office/drawing/2014/main" id="{DA5E9D84-F177-4966-8FD8-25F94419A784}"/>
              </a:ext>
            </a:extLst>
          </p:cNvPr>
          <p:cNvPicPr preferRelativeResize="0"/>
          <p:nvPr/>
        </p:nvPicPr>
        <p:blipFill>
          <a:blip r:embed="rId2">
            <a:alphaModFix/>
          </a:blip>
          <a:stretch>
            <a:fillRect/>
          </a:stretch>
        </p:blipFill>
        <p:spPr>
          <a:xfrm>
            <a:off x="8919404" y="228600"/>
            <a:ext cx="2660990" cy="838200"/>
          </a:xfrm>
          <a:prstGeom prst="rect">
            <a:avLst/>
          </a:prstGeom>
          <a:noFill/>
          <a:ln>
            <a:noFill/>
          </a:ln>
        </p:spPr>
      </p:pic>
    </p:spTree>
    <p:extLst>
      <p:ext uri="{BB962C8B-B14F-4D97-AF65-F5344CB8AC3E}">
        <p14:creationId xmlns:p14="http://schemas.microsoft.com/office/powerpoint/2010/main" val="400394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a:t>Sigfox PHY</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a:latin typeface="+mj-lt"/>
              </a:rPr>
              <a:t>Unlicensed-band communication</a:t>
            </a:r>
          </a:p>
          <a:p>
            <a:pPr lvl="1"/>
            <a:r>
              <a:rPr lang="en-US">
                <a:latin typeface="+mj-lt"/>
              </a:rPr>
              <a:t>Europe 868 </a:t>
            </a:r>
            <a:r>
              <a:rPr lang="en-US" err="1">
                <a:latin typeface="+mj-lt"/>
              </a:rPr>
              <a:t>MHz.</a:t>
            </a:r>
            <a:r>
              <a:rPr lang="en-US">
                <a:latin typeface="+mj-lt"/>
              </a:rPr>
              <a:t> US 902-928 MHz (915 MHz band)</a:t>
            </a:r>
          </a:p>
          <a:p>
            <a:pPr marL="0" indent="0">
              <a:buNone/>
            </a:pPr>
            <a:endParaRPr lang="en-US">
              <a:latin typeface="+mj-lt"/>
            </a:endParaRPr>
          </a:p>
          <a:p>
            <a:r>
              <a:rPr lang="en-US">
                <a:latin typeface="+mj-lt"/>
              </a:rPr>
              <a:t>Ultra-narrowband 600 Hz (100 Hz Europe) channel bandwidth</a:t>
            </a:r>
          </a:p>
          <a:p>
            <a:pPr lvl="1"/>
            <a:r>
              <a:rPr lang="en-US">
                <a:latin typeface="+mj-lt"/>
              </a:rPr>
              <a:t>Detection only needs to occur at very specific frequency</a:t>
            </a:r>
          </a:p>
          <a:p>
            <a:pPr lvl="1"/>
            <a:r>
              <a:rPr lang="en-US">
                <a:latin typeface="+mj-lt"/>
              </a:rPr>
              <a:t>Helps improve signal-to-noise ratio</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38</a:t>
            </a:fld>
            <a:endParaRPr lang="en-US"/>
          </a:p>
        </p:txBody>
      </p:sp>
      <p:pic>
        <p:nvPicPr>
          <p:cNvPr id="7" name="Picture 6">
            <a:extLst>
              <a:ext uri="{FF2B5EF4-FFF2-40B4-BE49-F238E27FC236}">
                <a16:creationId xmlns:a16="http://schemas.microsoft.com/office/drawing/2014/main" id="{5D7EFA95-701B-414E-BFF2-919E8908D9CF}"/>
              </a:ext>
            </a:extLst>
          </p:cNvPr>
          <p:cNvPicPr>
            <a:picLocks noChangeAspect="1"/>
          </p:cNvPicPr>
          <p:nvPr/>
        </p:nvPicPr>
        <p:blipFill>
          <a:blip r:embed="rId2"/>
          <a:stretch>
            <a:fillRect/>
          </a:stretch>
        </p:blipFill>
        <p:spPr>
          <a:xfrm>
            <a:off x="2731199" y="4905198"/>
            <a:ext cx="6725589" cy="1267002"/>
          </a:xfrm>
          <a:prstGeom prst="rect">
            <a:avLst/>
          </a:prstGeom>
        </p:spPr>
      </p:pic>
    </p:spTree>
    <p:extLst>
      <p:ext uri="{BB962C8B-B14F-4D97-AF65-F5344CB8AC3E}">
        <p14:creationId xmlns:p14="http://schemas.microsoft.com/office/powerpoint/2010/main" val="3712277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A609-9D1C-41CE-A2E8-4ECD3336CA80}"/>
              </a:ext>
            </a:extLst>
          </p:cNvPr>
          <p:cNvSpPr>
            <a:spLocks noGrp="1"/>
          </p:cNvSpPr>
          <p:nvPr>
            <p:ph type="title"/>
          </p:nvPr>
        </p:nvSpPr>
        <p:spPr/>
        <p:txBody>
          <a:bodyPr/>
          <a:lstStyle/>
          <a:p>
            <a:r>
              <a:rPr lang="en-US"/>
              <a:t>Sigfox unbalanced uplink and downlink</a:t>
            </a:r>
          </a:p>
        </p:txBody>
      </p:sp>
      <p:sp>
        <p:nvSpPr>
          <p:cNvPr id="3" name="Content Placeholder 2">
            <a:extLst>
              <a:ext uri="{FF2B5EF4-FFF2-40B4-BE49-F238E27FC236}">
                <a16:creationId xmlns:a16="http://schemas.microsoft.com/office/drawing/2014/main" id="{5F6FE8DD-BBCF-416E-8709-66E70766C1C0}"/>
              </a:ext>
            </a:extLst>
          </p:cNvPr>
          <p:cNvSpPr>
            <a:spLocks noGrp="1"/>
          </p:cNvSpPr>
          <p:nvPr>
            <p:ph idx="1"/>
          </p:nvPr>
        </p:nvSpPr>
        <p:spPr/>
        <p:txBody>
          <a:bodyPr>
            <a:normAutofit lnSpcReduction="10000"/>
          </a:bodyPr>
          <a:lstStyle/>
          <a:p>
            <a:r>
              <a:rPr lang="en-US">
                <a:latin typeface="+mj-lt"/>
              </a:rPr>
              <a:t>Uplink</a:t>
            </a:r>
          </a:p>
          <a:p>
            <a:pPr lvl="1"/>
            <a:r>
              <a:rPr lang="en-US">
                <a:latin typeface="+mj-lt"/>
              </a:rPr>
              <a:t>600 Hz bandwidth, 600 bps, DBPSK</a:t>
            </a:r>
          </a:p>
          <a:p>
            <a:r>
              <a:rPr lang="en-US">
                <a:latin typeface="+mj-lt"/>
              </a:rPr>
              <a:t>Downlink</a:t>
            </a:r>
          </a:p>
          <a:p>
            <a:pPr lvl="1"/>
            <a:r>
              <a:rPr lang="en-US">
                <a:latin typeface="+mj-lt"/>
              </a:rPr>
              <a:t>1.5 kHz bandwidth, 600 bps, GFSK</a:t>
            </a:r>
          </a:p>
          <a:p>
            <a:pPr lvl="1"/>
            <a:endParaRPr lang="en-US">
              <a:latin typeface="+mj-lt"/>
            </a:endParaRPr>
          </a:p>
          <a:p>
            <a:r>
              <a:rPr lang="en-US">
                <a:latin typeface="+mj-lt"/>
              </a:rPr>
              <a:t>Particularly optimized for Europe</a:t>
            </a:r>
          </a:p>
          <a:p>
            <a:pPr lvl="1"/>
            <a:r>
              <a:rPr lang="en-US">
                <a:latin typeface="+mj-lt"/>
              </a:rPr>
              <a:t>Uplink on 1% duty cycle channel, up to 14 dBm</a:t>
            </a:r>
          </a:p>
          <a:p>
            <a:pPr lvl="1"/>
            <a:r>
              <a:rPr lang="en-US">
                <a:latin typeface="+mj-lt"/>
              </a:rPr>
              <a:t>Downlink on 10% duty cycle channel, up to 27 dBm</a:t>
            </a:r>
          </a:p>
          <a:p>
            <a:pPr lvl="1"/>
            <a:endParaRPr lang="en-US">
              <a:latin typeface="+mj-lt"/>
            </a:endParaRPr>
          </a:p>
          <a:p>
            <a:r>
              <a:rPr lang="en-US">
                <a:latin typeface="+mj-lt"/>
              </a:rPr>
              <a:t>Works fine in US too</a:t>
            </a:r>
          </a:p>
          <a:p>
            <a:pPr lvl="1"/>
            <a:r>
              <a:rPr lang="en-US">
                <a:latin typeface="+mj-lt"/>
              </a:rPr>
              <a:t>Gets more power (24 dBm up is typical, up to 32 dBm down) and more range</a:t>
            </a:r>
          </a:p>
        </p:txBody>
      </p:sp>
      <p:sp>
        <p:nvSpPr>
          <p:cNvPr id="4" name="Slide Number Placeholder 3">
            <a:extLst>
              <a:ext uri="{FF2B5EF4-FFF2-40B4-BE49-F238E27FC236}">
                <a16:creationId xmlns:a16="http://schemas.microsoft.com/office/drawing/2014/main" id="{E682CBCD-EE82-4907-B75F-63F43610EFB0}"/>
              </a:ext>
            </a:extLst>
          </p:cNvPr>
          <p:cNvSpPr>
            <a:spLocks noGrp="1"/>
          </p:cNvSpPr>
          <p:nvPr>
            <p:ph type="sldNum" sz="quarter"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278918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7AD6-B465-48B2-9557-068D241670D7}"/>
              </a:ext>
            </a:extLst>
          </p:cNvPr>
          <p:cNvSpPr>
            <a:spLocks noGrp="1"/>
          </p:cNvSpPr>
          <p:nvPr>
            <p:ph type="title"/>
          </p:nvPr>
        </p:nvSpPr>
        <p:spPr/>
        <p:txBody>
          <a:bodyPr/>
          <a:lstStyle/>
          <a:p>
            <a:r>
              <a:rPr lang="en-US"/>
              <a:t>Overview of Global Positioning System</a:t>
            </a:r>
          </a:p>
        </p:txBody>
      </p:sp>
      <p:sp>
        <p:nvSpPr>
          <p:cNvPr id="3" name="Content Placeholder 2">
            <a:extLst>
              <a:ext uri="{FF2B5EF4-FFF2-40B4-BE49-F238E27FC236}">
                <a16:creationId xmlns:a16="http://schemas.microsoft.com/office/drawing/2014/main" id="{24ABE529-3681-43F4-B763-DFF2F9721BCB}"/>
              </a:ext>
            </a:extLst>
          </p:cNvPr>
          <p:cNvSpPr>
            <a:spLocks noGrp="1"/>
          </p:cNvSpPr>
          <p:nvPr>
            <p:ph idx="1"/>
          </p:nvPr>
        </p:nvSpPr>
        <p:spPr>
          <a:xfrm>
            <a:off x="838200" y="1333985"/>
            <a:ext cx="10515600" cy="4351338"/>
          </a:xfrm>
        </p:spPr>
        <p:txBody>
          <a:bodyPr>
            <a:normAutofit lnSpcReduction="10000"/>
          </a:bodyPr>
          <a:lstStyle/>
          <a:p>
            <a:pPr marL="457200" lvl="1" indent="0">
              <a:buNone/>
            </a:pPr>
            <a:endParaRPr lang="en-US">
              <a:latin typeface="+mj-lt"/>
            </a:endParaRPr>
          </a:p>
          <a:p>
            <a:r>
              <a:rPr lang="en-US" sz="3000">
                <a:latin typeface="+mj-lt"/>
              </a:rPr>
              <a:t>Satellites placed in Medium Earth Orbit (20,000 KM)</a:t>
            </a:r>
          </a:p>
          <a:p>
            <a:pPr lvl="1"/>
            <a:r>
              <a:rPr lang="en-US" sz="2600">
                <a:latin typeface="+mj-lt"/>
              </a:rPr>
              <a:t>Orbit earth twice per day</a:t>
            </a:r>
          </a:p>
          <a:p>
            <a:pPr lvl="1"/>
            <a:r>
              <a:rPr lang="en-US" sz="2600">
                <a:latin typeface="+mj-lt"/>
              </a:rPr>
              <a:t>Placed such that 4 are in view everywhere, always</a:t>
            </a:r>
          </a:p>
          <a:p>
            <a:pPr lvl="1"/>
            <a:r>
              <a:rPr lang="en-US" sz="2600">
                <a:latin typeface="+mj-lt"/>
              </a:rPr>
              <a:t>31 total in orbit as of November 2020</a:t>
            </a:r>
          </a:p>
          <a:p>
            <a:pPr lvl="2"/>
            <a:r>
              <a:rPr lang="en-US" sz="2600">
                <a:latin typeface="+mj-lt"/>
              </a:rPr>
              <a:t>Most recent launch November 5</a:t>
            </a:r>
            <a:r>
              <a:rPr lang="en-US" sz="2600" baseline="30000">
                <a:latin typeface="+mj-lt"/>
              </a:rPr>
              <a:t>th</a:t>
            </a:r>
            <a:r>
              <a:rPr lang="en-US" sz="2600">
                <a:latin typeface="+mj-lt"/>
              </a:rPr>
              <a:t> 2020</a:t>
            </a:r>
          </a:p>
          <a:p>
            <a:pPr lvl="2"/>
            <a:endParaRPr lang="en-US">
              <a:latin typeface="+mj-lt"/>
            </a:endParaRPr>
          </a:p>
          <a:p>
            <a:r>
              <a:rPr lang="en-US" sz="3000">
                <a:latin typeface="+mj-lt"/>
              </a:rPr>
              <a:t>Comparisons</a:t>
            </a:r>
          </a:p>
          <a:p>
            <a:pPr lvl="1"/>
            <a:r>
              <a:rPr lang="en-US" sz="2600">
                <a:latin typeface="+mj-lt"/>
              </a:rPr>
              <a:t>LEO 200-2000 km, ISS at 340 km</a:t>
            </a:r>
          </a:p>
          <a:p>
            <a:pPr lvl="1"/>
            <a:r>
              <a:rPr lang="en-US" sz="2600">
                <a:latin typeface="+mj-lt"/>
              </a:rPr>
              <a:t>GEO 35,000 km</a:t>
            </a:r>
          </a:p>
        </p:txBody>
      </p:sp>
      <p:sp>
        <p:nvSpPr>
          <p:cNvPr id="4" name="Slide Number Placeholder 3">
            <a:extLst>
              <a:ext uri="{FF2B5EF4-FFF2-40B4-BE49-F238E27FC236}">
                <a16:creationId xmlns:a16="http://schemas.microsoft.com/office/drawing/2014/main" id="{0851F59F-BD7A-4AEB-9446-5B4813D3EB91}"/>
              </a:ext>
            </a:extLst>
          </p:cNvPr>
          <p:cNvSpPr>
            <a:spLocks noGrp="1"/>
          </p:cNvSpPr>
          <p:nvPr>
            <p:ph type="sldNum" sz="quarter" idx="12"/>
          </p:nvPr>
        </p:nvSpPr>
        <p:spPr/>
        <p:txBody>
          <a:bodyPr/>
          <a:lstStyle/>
          <a:p>
            <a:fld id="{0778C724-3839-4D76-A707-B4C23905D055}" type="slidenum">
              <a:rPr lang="en-US" smtClean="0"/>
              <a:t>4</a:t>
            </a:fld>
            <a:endParaRPr lang="en-US"/>
          </a:p>
        </p:txBody>
      </p:sp>
      <p:pic>
        <p:nvPicPr>
          <p:cNvPr id="3074" name="Picture 2">
            <a:extLst>
              <a:ext uri="{FF2B5EF4-FFF2-40B4-BE49-F238E27FC236}">
                <a16:creationId xmlns:a16="http://schemas.microsoft.com/office/drawing/2014/main" id="{232E755A-C60D-4640-A833-9B90D5E72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766" y="3032743"/>
            <a:ext cx="3827629" cy="350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717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72B1-7B9E-4A05-BFFC-2A9CA496FBB1}"/>
              </a:ext>
            </a:extLst>
          </p:cNvPr>
          <p:cNvSpPr>
            <a:spLocks noGrp="1"/>
          </p:cNvSpPr>
          <p:nvPr>
            <p:ph type="title"/>
          </p:nvPr>
        </p:nvSpPr>
        <p:spPr/>
        <p:txBody>
          <a:bodyPr/>
          <a:lstStyle/>
          <a:p>
            <a:r>
              <a:rPr lang="en-US"/>
              <a:t>Sigfox link budget</a:t>
            </a:r>
          </a:p>
        </p:txBody>
      </p:sp>
      <p:sp>
        <p:nvSpPr>
          <p:cNvPr id="3" name="Content Placeholder 2">
            <a:extLst>
              <a:ext uri="{FF2B5EF4-FFF2-40B4-BE49-F238E27FC236}">
                <a16:creationId xmlns:a16="http://schemas.microsoft.com/office/drawing/2014/main" id="{F1575BC9-589E-4026-9F0A-7271E874F208}"/>
              </a:ext>
            </a:extLst>
          </p:cNvPr>
          <p:cNvSpPr>
            <a:spLocks noGrp="1"/>
          </p:cNvSpPr>
          <p:nvPr>
            <p:ph idx="1"/>
          </p:nvPr>
        </p:nvSpPr>
        <p:spPr/>
        <p:txBody>
          <a:bodyPr/>
          <a:lstStyle/>
          <a:p>
            <a:r>
              <a:rPr lang="en-US">
                <a:latin typeface="+mj-lt"/>
              </a:rPr>
              <a:t>Why transmit at 100-600 bps?</a:t>
            </a:r>
          </a:p>
          <a:p>
            <a:pPr lvl="1"/>
            <a:r>
              <a:rPr lang="en-US">
                <a:latin typeface="+mj-lt"/>
              </a:rPr>
              <a:t>For greatly increased link budget</a:t>
            </a:r>
            <a:br>
              <a:rPr lang="en-US">
                <a:latin typeface="+mj-lt"/>
              </a:rPr>
            </a:br>
            <a:endParaRPr lang="en-US">
              <a:latin typeface="+mj-lt"/>
            </a:endParaRPr>
          </a:p>
          <a:p>
            <a:r>
              <a:rPr lang="en-US">
                <a:latin typeface="+mj-lt"/>
              </a:rPr>
              <a:t>Link budget: 150-160 dBm</a:t>
            </a:r>
          </a:p>
          <a:p>
            <a:pPr lvl="1"/>
            <a:r>
              <a:rPr lang="en-US">
                <a:latin typeface="+mj-lt"/>
              </a:rPr>
              <a:t>Assuming Tx at ~20 dBm</a:t>
            </a:r>
          </a:p>
          <a:p>
            <a:pPr lvl="1"/>
            <a:r>
              <a:rPr lang="en-US">
                <a:latin typeface="+mj-lt"/>
              </a:rPr>
              <a:t>Means Rx Sensitivity of -130 dBm (10 dBm better than </a:t>
            </a:r>
            <a:r>
              <a:rPr lang="en-US" err="1">
                <a:latin typeface="+mj-lt"/>
              </a:rPr>
              <a:t>LoRaWAN</a:t>
            </a:r>
            <a:r>
              <a:rPr lang="en-US">
                <a:latin typeface="+mj-lt"/>
              </a:rPr>
              <a:t>)</a:t>
            </a:r>
          </a:p>
          <a:p>
            <a:pPr lvl="1"/>
            <a:endParaRPr lang="en-US">
              <a:latin typeface="+mj-lt"/>
            </a:endParaRPr>
          </a:p>
          <a:p>
            <a:r>
              <a:rPr lang="en-US">
                <a:latin typeface="+mj-lt"/>
              </a:rPr>
              <a:t>Resulting range: 10-15 km in urban environments</a:t>
            </a:r>
          </a:p>
          <a:p>
            <a:pPr lvl="1"/>
            <a:r>
              <a:rPr lang="en-US">
                <a:latin typeface="+mj-lt"/>
              </a:rPr>
              <a:t>Except that buildings lead to dead spots in range</a:t>
            </a:r>
          </a:p>
        </p:txBody>
      </p:sp>
      <p:sp>
        <p:nvSpPr>
          <p:cNvPr id="4" name="Slide Number Placeholder 3">
            <a:extLst>
              <a:ext uri="{FF2B5EF4-FFF2-40B4-BE49-F238E27FC236}">
                <a16:creationId xmlns:a16="http://schemas.microsoft.com/office/drawing/2014/main" id="{8DD39636-CDDA-49E4-B77C-78E8BCB29E35}"/>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3668678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7515-F68B-4480-87E2-6B65261C0A69}"/>
              </a:ext>
            </a:extLst>
          </p:cNvPr>
          <p:cNvSpPr>
            <a:spLocks noGrp="1"/>
          </p:cNvSpPr>
          <p:nvPr>
            <p:ph type="title"/>
          </p:nvPr>
        </p:nvSpPr>
        <p:spPr/>
        <p:txBody>
          <a:bodyPr/>
          <a:lstStyle/>
          <a:p>
            <a:r>
              <a:rPr lang="en-US"/>
              <a:t>Sigfox MAC</a:t>
            </a:r>
          </a:p>
        </p:txBody>
      </p:sp>
      <p:sp>
        <p:nvSpPr>
          <p:cNvPr id="3" name="Content Placeholder 2">
            <a:extLst>
              <a:ext uri="{FF2B5EF4-FFF2-40B4-BE49-F238E27FC236}">
                <a16:creationId xmlns:a16="http://schemas.microsoft.com/office/drawing/2014/main" id="{E617CFAA-7F48-47BD-8A0A-87D0B7C61F35}"/>
              </a:ext>
            </a:extLst>
          </p:cNvPr>
          <p:cNvSpPr>
            <a:spLocks noGrp="1"/>
          </p:cNvSpPr>
          <p:nvPr>
            <p:ph idx="1"/>
          </p:nvPr>
        </p:nvSpPr>
        <p:spPr>
          <a:xfrm>
            <a:off x="838200" y="1459865"/>
            <a:ext cx="10515600" cy="4351338"/>
          </a:xfrm>
        </p:spPr>
        <p:txBody>
          <a:bodyPr/>
          <a:lstStyle/>
          <a:p>
            <a:r>
              <a:rPr lang="en-US">
                <a:latin typeface="+mj-lt"/>
              </a:rPr>
              <a:t>Aloha-style access control (send whenever)</a:t>
            </a:r>
          </a:p>
          <a:p>
            <a:pPr lvl="1"/>
            <a:r>
              <a:rPr lang="en-US">
                <a:latin typeface="+mj-lt"/>
              </a:rPr>
              <a:t>No acknowledgements!</a:t>
            </a:r>
          </a:p>
          <a:p>
            <a:r>
              <a:rPr lang="en-US">
                <a:latin typeface="+mj-lt"/>
              </a:rPr>
              <a:t>Send message three times for increased reliability</a:t>
            </a:r>
          </a:p>
          <a:p>
            <a:pPr lvl="1"/>
            <a:r>
              <a:rPr lang="en-US">
                <a:latin typeface="+mj-lt"/>
              </a:rPr>
              <a:t>Then listen for downlink at a set period later on a known frequency</a:t>
            </a:r>
          </a:p>
        </p:txBody>
      </p:sp>
      <p:sp>
        <p:nvSpPr>
          <p:cNvPr id="4" name="Slide Number Placeholder 3">
            <a:extLst>
              <a:ext uri="{FF2B5EF4-FFF2-40B4-BE49-F238E27FC236}">
                <a16:creationId xmlns:a16="http://schemas.microsoft.com/office/drawing/2014/main" id="{C47F8D50-B501-4CA2-A7F4-66C7E397D5A1}"/>
              </a:ext>
            </a:extLst>
          </p:cNvPr>
          <p:cNvSpPr>
            <a:spLocks noGrp="1"/>
          </p:cNvSpPr>
          <p:nvPr>
            <p:ph type="sldNum" sz="quarter" idx="12"/>
          </p:nvPr>
        </p:nvSpPr>
        <p:spPr/>
        <p:txBody>
          <a:bodyPr/>
          <a:lstStyle/>
          <a:p>
            <a:fld id="{0778C724-3839-4D76-A707-B4C23905D055}" type="slidenum">
              <a:rPr lang="en-US" smtClean="0"/>
              <a:t>41</a:t>
            </a:fld>
            <a:endParaRPr lang="en-US"/>
          </a:p>
        </p:txBody>
      </p:sp>
      <p:pic>
        <p:nvPicPr>
          <p:cNvPr id="6" name="Picture 5">
            <a:extLst>
              <a:ext uri="{FF2B5EF4-FFF2-40B4-BE49-F238E27FC236}">
                <a16:creationId xmlns:a16="http://schemas.microsoft.com/office/drawing/2014/main" id="{47306838-B713-4D41-818C-D6B26357E2A1}"/>
              </a:ext>
            </a:extLst>
          </p:cNvPr>
          <p:cNvPicPr>
            <a:picLocks noChangeAspect="1"/>
          </p:cNvPicPr>
          <p:nvPr/>
        </p:nvPicPr>
        <p:blipFill>
          <a:blip r:embed="rId2"/>
          <a:stretch>
            <a:fillRect/>
          </a:stretch>
        </p:blipFill>
        <p:spPr>
          <a:xfrm>
            <a:off x="1510687" y="3268551"/>
            <a:ext cx="8785614" cy="2789349"/>
          </a:xfrm>
          <a:prstGeom prst="rect">
            <a:avLst/>
          </a:prstGeom>
        </p:spPr>
      </p:pic>
    </p:spTree>
    <p:extLst>
      <p:ext uri="{BB962C8B-B14F-4D97-AF65-F5344CB8AC3E}">
        <p14:creationId xmlns:p14="http://schemas.microsoft.com/office/powerpoint/2010/main" val="3406809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514F-E578-4083-A202-E86BAB0CC97D}"/>
              </a:ext>
            </a:extLst>
          </p:cNvPr>
          <p:cNvSpPr>
            <a:spLocks noGrp="1"/>
          </p:cNvSpPr>
          <p:nvPr>
            <p:ph type="title"/>
          </p:nvPr>
        </p:nvSpPr>
        <p:spPr/>
        <p:txBody>
          <a:bodyPr/>
          <a:lstStyle/>
          <a:p>
            <a:r>
              <a:rPr lang="en-US"/>
              <a:t>Sigfox deployments</a:t>
            </a:r>
          </a:p>
        </p:txBody>
      </p:sp>
      <p:sp>
        <p:nvSpPr>
          <p:cNvPr id="3" name="Content Placeholder 2">
            <a:extLst>
              <a:ext uri="{FF2B5EF4-FFF2-40B4-BE49-F238E27FC236}">
                <a16:creationId xmlns:a16="http://schemas.microsoft.com/office/drawing/2014/main" id="{286E6838-1777-48D4-9D49-83CE43EE5F1E}"/>
              </a:ext>
            </a:extLst>
          </p:cNvPr>
          <p:cNvSpPr>
            <a:spLocks noGrp="1"/>
          </p:cNvSpPr>
          <p:nvPr>
            <p:ph idx="1"/>
          </p:nvPr>
        </p:nvSpPr>
        <p:spPr/>
        <p:txBody>
          <a:bodyPr/>
          <a:lstStyle/>
          <a:p>
            <a:r>
              <a:rPr lang="en-US">
                <a:latin typeface="+mj-lt"/>
              </a:rPr>
              <a:t>Proprietary network with managed deployment</a:t>
            </a:r>
          </a:p>
          <a:p>
            <a:pPr lvl="1"/>
            <a:r>
              <a:rPr lang="en-US">
                <a:latin typeface="+mj-lt"/>
              </a:rPr>
              <a:t>Like cellular networks</a:t>
            </a:r>
          </a:p>
          <a:p>
            <a:pPr lvl="1"/>
            <a:r>
              <a:rPr lang="en-US">
                <a:latin typeface="+mj-lt"/>
              </a:rPr>
              <a:t>Sigfox deploys networks and transports data</a:t>
            </a:r>
          </a:p>
          <a:p>
            <a:pPr lvl="1"/>
            <a:r>
              <a:rPr lang="en-US">
                <a:latin typeface="+mj-lt"/>
              </a:rPr>
              <a:t>140 uplink messages plus 4 downlink message per day</a:t>
            </a:r>
          </a:p>
          <a:p>
            <a:endParaRPr lang="en-US">
              <a:latin typeface="+mj-lt"/>
            </a:endParaRPr>
          </a:p>
          <a:p>
            <a:r>
              <a:rPr lang="en-US">
                <a:latin typeface="+mj-lt"/>
              </a:rPr>
              <a:t>Connectionless communication</a:t>
            </a:r>
          </a:p>
          <a:p>
            <a:pPr lvl="1"/>
            <a:r>
              <a:rPr lang="en-US">
                <a:latin typeface="+mj-lt"/>
              </a:rPr>
              <a:t>Devices are registered with the networks</a:t>
            </a:r>
          </a:p>
          <a:p>
            <a:pPr lvl="1"/>
            <a:r>
              <a:rPr lang="en-US">
                <a:latin typeface="+mj-lt"/>
              </a:rPr>
              <a:t>Keys are provided in the software image</a:t>
            </a:r>
          </a:p>
          <a:p>
            <a:pPr lvl="1"/>
            <a:r>
              <a:rPr lang="en-US">
                <a:latin typeface="+mj-lt"/>
              </a:rPr>
              <a:t>Any deployed Sigfox gateway can collect transmitted data</a:t>
            </a:r>
          </a:p>
          <a:p>
            <a:pPr lvl="2"/>
            <a:r>
              <a:rPr lang="en-US">
                <a:latin typeface="+mj-lt"/>
              </a:rPr>
              <a:t>Enables mobile applications</a:t>
            </a:r>
          </a:p>
        </p:txBody>
      </p:sp>
      <p:sp>
        <p:nvSpPr>
          <p:cNvPr id="4" name="Slide Number Placeholder 3">
            <a:extLst>
              <a:ext uri="{FF2B5EF4-FFF2-40B4-BE49-F238E27FC236}">
                <a16:creationId xmlns:a16="http://schemas.microsoft.com/office/drawing/2014/main" id="{7D22F664-8182-4CBE-8FB6-2FA5507AA50A}"/>
              </a:ext>
            </a:extLst>
          </p:cNvPr>
          <p:cNvSpPr>
            <a:spLocks noGrp="1"/>
          </p:cNvSpPr>
          <p:nvPr>
            <p:ph type="sldNum" sz="quarter" idx="12"/>
          </p:nvPr>
        </p:nvSpPr>
        <p:spPr/>
        <p:txBody>
          <a:bodyPr/>
          <a:lstStyle/>
          <a:p>
            <a:fld id="{0778C724-3839-4D76-A707-B4C23905D055}" type="slidenum">
              <a:rPr lang="en-US" smtClean="0"/>
              <a:t>42</a:t>
            </a:fld>
            <a:endParaRPr lang="en-US"/>
          </a:p>
        </p:txBody>
      </p:sp>
    </p:spTree>
    <p:extLst>
      <p:ext uri="{BB962C8B-B14F-4D97-AF65-F5344CB8AC3E}">
        <p14:creationId xmlns:p14="http://schemas.microsoft.com/office/powerpoint/2010/main" val="133706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a:latin typeface="+mn-lt"/>
              </a:rPr>
              <a:t>IEEE standard for LPWANs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fontScale="92500" lnSpcReduction="20000"/>
          </a:bodyPr>
          <a:lstStyle/>
          <a:p>
            <a:r>
              <a:rPr lang="en-US">
                <a:latin typeface="+mj-lt"/>
              </a:rPr>
              <a:t>802.11ah (</a:t>
            </a:r>
            <a:r>
              <a:rPr lang="en-US" err="1">
                <a:latin typeface="+mj-lt"/>
              </a:rPr>
              <a:t>HaLow</a:t>
            </a:r>
            <a:r>
              <a:rPr lang="en-US">
                <a:latin typeface="+mj-lt"/>
              </a:rPr>
              <a:t>) standard in 2016</a:t>
            </a:r>
          </a:p>
          <a:p>
            <a:pPr lvl="1"/>
            <a:r>
              <a:rPr lang="en-US">
                <a:latin typeface="+mj-lt"/>
              </a:rPr>
              <a:t>First real hardware in 2020</a:t>
            </a:r>
          </a:p>
          <a:p>
            <a:pPr lvl="1"/>
            <a:r>
              <a:rPr lang="en-US">
                <a:latin typeface="+mj-lt"/>
              </a:rPr>
              <a:t>Still not in real-world use yet</a:t>
            </a:r>
          </a:p>
          <a:p>
            <a:pPr lvl="1"/>
            <a:endParaRPr lang="en-US">
              <a:latin typeface="+mj-lt"/>
            </a:endParaRPr>
          </a:p>
          <a:p>
            <a:r>
              <a:rPr lang="en-US">
                <a:latin typeface="+mj-lt"/>
              </a:rPr>
              <a:t>Focus on the indoor-to-outdoor scenario</a:t>
            </a:r>
          </a:p>
          <a:p>
            <a:pPr lvl="1"/>
            <a:r>
              <a:rPr lang="en-US">
                <a:latin typeface="+mj-lt"/>
              </a:rPr>
              <a:t>Medium range (maximum 1 km)</a:t>
            </a:r>
          </a:p>
          <a:p>
            <a:pPr lvl="1"/>
            <a:endParaRPr lang="en-US">
              <a:latin typeface="+mj-lt"/>
            </a:endParaRPr>
          </a:p>
          <a:p>
            <a:r>
              <a:rPr lang="en-US">
                <a:latin typeface="+mj-lt"/>
              </a:rPr>
              <a:t>915 MHz communication</a:t>
            </a:r>
          </a:p>
          <a:p>
            <a:pPr lvl="1"/>
            <a:r>
              <a:rPr lang="en-US" b="1">
                <a:latin typeface="+mj-lt"/>
              </a:rPr>
              <a:t>NOT </a:t>
            </a:r>
            <a:r>
              <a:rPr lang="en-US">
                <a:latin typeface="+mj-lt"/>
              </a:rPr>
              <a:t>interoperable with other 802.11 access points and devices</a:t>
            </a:r>
          </a:p>
          <a:p>
            <a:pPr lvl="1"/>
            <a:endParaRPr lang="en-US">
              <a:latin typeface="+mj-lt"/>
            </a:endParaRPr>
          </a:p>
          <a:p>
            <a:r>
              <a:rPr lang="en-US">
                <a:latin typeface="+mj-lt"/>
              </a:rPr>
              <a:t>Theoretically up to 356 Mbps</a:t>
            </a:r>
          </a:p>
          <a:p>
            <a:pPr lvl="1"/>
            <a:r>
              <a:rPr lang="en-US">
                <a:latin typeface="+mj-lt"/>
              </a:rPr>
              <a:t>Practically, most devices are expected to implement 150 kbps to 8 Mbps</a:t>
            </a:r>
          </a:p>
          <a:p>
            <a:pPr lvl="1"/>
            <a:endParaRPr lang="en-US" b="1"/>
          </a:p>
          <a:p>
            <a:endParaRPr lang="en-US" b="1"/>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43</a:t>
            </a:fld>
            <a:endParaRPr lang="en-US"/>
          </a:p>
        </p:txBody>
      </p:sp>
      <p:sp>
        <p:nvSpPr>
          <p:cNvPr id="5" name="TextBox 4">
            <a:extLst>
              <a:ext uri="{FF2B5EF4-FFF2-40B4-BE49-F238E27FC236}">
                <a16:creationId xmlns:a16="http://schemas.microsoft.com/office/drawing/2014/main" id="{216CF0AD-A569-DD43-93E4-043341535380}"/>
              </a:ext>
            </a:extLst>
          </p:cNvPr>
          <p:cNvSpPr txBox="1"/>
          <p:nvPr/>
        </p:nvSpPr>
        <p:spPr>
          <a:xfrm>
            <a:off x="7853082" y="147547"/>
            <a:ext cx="3995121" cy="1610954"/>
          </a:xfrm>
          <a:prstGeom prst="rect">
            <a:avLst/>
          </a:prstGeom>
          <a:noFill/>
          <a:ln>
            <a:solidFill>
              <a:schemeClr val="bg1">
                <a:lumMod val="50000"/>
              </a:schemeClr>
            </a:solidFill>
          </a:ln>
        </p:spPr>
        <p:txBody>
          <a:bodyPr wrap="square" rtlCol="0">
            <a:spAutoFit/>
          </a:bodyPr>
          <a:lstStyle/>
          <a:p>
            <a:r>
              <a:rPr lang="en-US" sz="2400" err="1">
                <a:solidFill>
                  <a:schemeClr val="accent4"/>
                </a:solidFill>
                <a:latin typeface="Seravek Light"/>
                <a:cs typeface="Seravek Light"/>
              </a:rPr>
              <a:t>n.b.</a:t>
            </a:r>
            <a:endParaRPr lang="en-US" sz="2400">
              <a:solidFill>
                <a:schemeClr val="accent4"/>
              </a:solidFill>
              <a:latin typeface="Seravek Light"/>
              <a:cs typeface="Seravek Light"/>
            </a:endParaRPr>
          </a:p>
          <a:p>
            <a:r>
              <a:rPr lang="en-US" sz="1867">
                <a:solidFill>
                  <a:schemeClr val="accent4"/>
                </a:solidFill>
                <a:latin typeface="Consolas" panose="020B0609020204030204" pitchFamily="49" charset="0"/>
                <a:cs typeface="Consolas" panose="020B0609020204030204" pitchFamily="49" charset="0"/>
              </a:rPr>
              <a:t>  802    = “area networking”</a:t>
            </a:r>
          </a:p>
          <a:p>
            <a:r>
              <a:rPr lang="en-US" sz="1867">
                <a:solidFill>
                  <a:schemeClr val="accent4"/>
                </a:solidFill>
                <a:latin typeface="Consolas" panose="020B0609020204030204" pitchFamily="49" charset="0"/>
                <a:cs typeface="Consolas" panose="020B0609020204030204" pitchFamily="49" charset="0"/>
              </a:rPr>
              <a:t>     .3  = “LANs”</a:t>
            </a:r>
          </a:p>
          <a:p>
            <a:r>
              <a:rPr lang="en-US" sz="1867">
                <a:solidFill>
                  <a:schemeClr val="accent4"/>
                </a:solidFill>
                <a:latin typeface="Consolas" panose="020B0609020204030204" pitchFamily="49" charset="0"/>
                <a:cs typeface="Consolas" panose="020B0609020204030204" pitchFamily="49" charset="0"/>
              </a:rPr>
              <a:t>     .11 = “Wireless LANs”</a:t>
            </a:r>
          </a:p>
          <a:p>
            <a:r>
              <a:rPr lang="en-US" sz="1867">
                <a:solidFill>
                  <a:schemeClr val="accent4"/>
                </a:solidFill>
                <a:latin typeface="Consolas" panose="020B0609020204030204" pitchFamily="49" charset="0"/>
                <a:cs typeface="Consolas" panose="020B0609020204030204" pitchFamily="49" charset="0"/>
              </a:rPr>
              <a:t>     .15 = “PANs”</a:t>
            </a:r>
          </a:p>
        </p:txBody>
      </p:sp>
      <p:sp>
        <p:nvSpPr>
          <p:cNvPr id="6" name="Footer Placeholder 1">
            <a:extLst>
              <a:ext uri="{FF2B5EF4-FFF2-40B4-BE49-F238E27FC236}">
                <a16:creationId xmlns:a16="http://schemas.microsoft.com/office/drawing/2014/main" id="{0371F80D-2795-5CA3-72A6-B9ADFDF7FB9E}"/>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3964440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62DD-BF50-47FD-83AD-1CFC90EC9916}"/>
              </a:ext>
            </a:extLst>
          </p:cNvPr>
          <p:cNvSpPr>
            <a:spLocks noGrp="1"/>
          </p:cNvSpPr>
          <p:nvPr>
            <p:ph type="title"/>
          </p:nvPr>
        </p:nvSpPr>
        <p:spPr>
          <a:xfrm>
            <a:off x="745812" y="136525"/>
            <a:ext cx="11353800" cy="1325563"/>
          </a:xfrm>
        </p:spPr>
        <p:txBody>
          <a:bodyPr/>
          <a:lstStyle/>
          <a:p>
            <a:r>
              <a:rPr lang="en-US">
                <a:latin typeface="+mn-lt"/>
              </a:rPr>
              <a:t>802.11ah allows multiple bandwidth allocations</a:t>
            </a:r>
          </a:p>
        </p:txBody>
      </p:sp>
      <p:sp>
        <p:nvSpPr>
          <p:cNvPr id="4" name="Slide Number Placeholder 3">
            <a:extLst>
              <a:ext uri="{FF2B5EF4-FFF2-40B4-BE49-F238E27FC236}">
                <a16:creationId xmlns:a16="http://schemas.microsoft.com/office/drawing/2014/main" id="{4BF84A67-3391-406B-96DD-AC5566C11B77}"/>
              </a:ext>
            </a:extLst>
          </p:cNvPr>
          <p:cNvSpPr>
            <a:spLocks noGrp="1"/>
          </p:cNvSpPr>
          <p:nvPr>
            <p:ph type="sldNum" sz="quarter" idx="12"/>
          </p:nvPr>
        </p:nvSpPr>
        <p:spPr/>
        <p:txBody>
          <a:bodyPr/>
          <a:lstStyle/>
          <a:p>
            <a:fld id="{0778C724-3839-4D76-A707-B4C23905D055}" type="slidenum">
              <a:rPr lang="en-US" smtClean="0"/>
              <a:t>44</a:t>
            </a:fld>
            <a:endParaRPr lang="en-US"/>
          </a:p>
        </p:txBody>
      </p:sp>
      <p:pic>
        <p:nvPicPr>
          <p:cNvPr id="5122" name="Picture 2">
            <a:extLst>
              <a:ext uri="{FF2B5EF4-FFF2-40B4-BE49-F238E27FC236}">
                <a16:creationId xmlns:a16="http://schemas.microsoft.com/office/drawing/2014/main" id="{4AE87BC1-2A81-40AB-B6FF-1FA3E5834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
          <a:stretch/>
        </p:blipFill>
        <p:spPr bwMode="auto">
          <a:xfrm>
            <a:off x="1625602" y="1143001"/>
            <a:ext cx="8977687" cy="501032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a16="http://schemas.microsoft.com/office/drawing/2014/main" id="{6C4241D8-3362-287B-331E-1D883CD932D7}"/>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1001890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b="1" dirty="0">
                <a:sym typeface="Wingdings" pitchFamily="2" charset="2"/>
              </a:rPr>
              <a:t>Routing Basics</a:t>
            </a:r>
            <a:endParaRPr lang="en-US" b="1" dirty="0">
              <a:latin typeface="+mj-lt"/>
              <a:sym typeface="Wingdings" pitchFamily="2" charset="2"/>
            </a:endParaRPr>
          </a:p>
          <a:p>
            <a:r>
              <a:rPr lang="en-US" dirty="0">
                <a:latin typeface="+mj-lt"/>
                <a:sym typeface="Wingdings" pitchFamily="2" charset="2"/>
              </a:rPr>
              <a:t>Flooding</a:t>
            </a:r>
          </a:p>
          <a:p>
            <a:r>
              <a:rPr lang="en-US" dirty="0">
                <a:sym typeface="Wingdings" pitchFamily="2" charset="2"/>
              </a:rPr>
              <a:t>Reactive and Proactive routing	</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45</a:t>
            </a:fld>
            <a:endParaRPr lang="sv-SE"/>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a:latin typeface="+mn-lt"/>
              </a:rPr>
              <a:t>Roadmap of the lecture today</a:t>
            </a:r>
            <a:endParaRPr lang="en-SE" sz="400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718351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a:t>Routing</a:t>
            </a:r>
          </a:p>
          <a:p>
            <a:pPr marL="457200" indent="-457200">
              <a:buFont typeface="+mj-lt"/>
              <a:buAutoNum type="arabicPeriod"/>
            </a:pPr>
            <a:endParaRPr lang="en-US" sz="2000">
              <a:latin typeface="+mj-lt"/>
            </a:endParaRPr>
          </a:p>
          <a:p>
            <a:endParaRPr lang="en-US">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4115526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3A185-21E6-4AF0-968D-DB18D5CA0D4E}"/>
              </a:ext>
            </a:extLst>
          </p:cNvPr>
          <p:cNvSpPr>
            <a:spLocks noGrp="1"/>
          </p:cNvSpPr>
          <p:nvPr>
            <p:ph type="title"/>
          </p:nvPr>
        </p:nvSpPr>
        <p:spPr>
          <a:xfrm>
            <a:off x="838200" y="161226"/>
            <a:ext cx="10515600" cy="1325563"/>
          </a:xfrm>
        </p:spPr>
        <p:txBody>
          <a:bodyPr/>
          <a:lstStyle/>
          <a:p>
            <a:r>
              <a:rPr lang="en-US" dirty="0"/>
              <a:t>What do you mean by routing?</a:t>
            </a:r>
          </a:p>
        </p:txBody>
      </p:sp>
      <p:sp>
        <p:nvSpPr>
          <p:cNvPr id="3" name="Content Placeholder 2">
            <a:extLst>
              <a:ext uri="{FF2B5EF4-FFF2-40B4-BE49-F238E27FC236}">
                <a16:creationId xmlns:a16="http://schemas.microsoft.com/office/drawing/2014/main" id="{3DD8D21A-ECF9-4450-A1E0-C4CA74E583BF}"/>
              </a:ext>
            </a:extLst>
          </p:cNvPr>
          <p:cNvSpPr>
            <a:spLocks noGrp="1"/>
          </p:cNvSpPr>
          <p:nvPr>
            <p:ph idx="1"/>
          </p:nvPr>
        </p:nvSpPr>
        <p:spPr>
          <a:xfrm>
            <a:off x="838200" y="1361735"/>
            <a:ext cx="11237686" cy="5054147"/>
          </a:xfrm>
        </p:spPr>
        <p:txBody>
          <a:bodyPr>
            <a:normAutofit/>
          </a:bodyPr>
          <a:lstStyle/>
          <a:p>
            <a:r>
              <a:rPr lang="en-US" dirty="0">
                <a:latin typeface="+mj-lt"/>
              </a:rPr>
              <a:t>You know destination, have a packet, how do you send this packet towards the destination node ?  This is the routing question.</a:t>
            </a:r>
          </a:p>
          <a:p>
            <a:r>
              <a:rPr lang="en-SG" dirty="0">
                <a:latin typeface="+mj-lt"/>
              </a:rPr>
              <a:t>Routing is trivial if all nodes are connected to each other</a:t>
            </a:r>
          </a:p>
          <a:p>
            <a:r>
              <a:rPr lang="en-SG" b="1" dirty="0">
                <a:latin typeface="+mj-lt"/>
              </a:rPr>
              <a:t>Problem</a:t>
            </a:r>
            <a:r>
              <a:rPr lang="en-SG" dirty="0">
                <a:latin typeface="+mj-lt"/>
              </a:rPr>
              <a:t>: if N nodes, need N(N-1) or O(N</a:t>
            </a:r>
            <a:r>
              <a:rPr lang="en-SG" baseline="30000" dirty="0">
                <a:latin typeface="+mj-lt"/>
              </a:rPr>
              <a:t>2</a:t>
            </a:r>
            <a:r>
              <a:rPr lang="en-SG" dirty="0">
                <a:latin typeface="+mj-lt"/>
              </a:rPr>
              <a:t>) (</a:t>
            </a:r>
            <a:r>
              <a:rPr lang="en-SG" dirty="0" err="1">
                <a:latin typeface="+mj-lt"/>
              </a:rPr>
              <a:t>uni</a:t>
            </a:r>
            <a:r>
              <a:rPr lang="en-SG" dirty="0">
                <a:latin typeface="+mj-lt"/>
              </a:rPr>
              <a:t>-directional) links</a:t>
            </a:r>
          </a:p>
          <a:p>
            <a:endParaRPr lang="en-SG" dirty="0">
              <a:latin typeface="+mj-lt"/>
            </a:endParaRPr>
          </a:p>
          <a:p>
            <a:endParaRPr lang="en-US" dirty="0">
              <a:latin typeface="+mj-lt"/>
            </a:endParaRPr>
          </a:p>
          <a:p>
            <a:endParaRPr lang="en-US" dirty="0">
              <a:latin typeface="+mj-lt"/>
            </a:endParaRPr>
          </a:p>
          <a:p>
            <a:pPr lvl="1"/>
            <a:endParaRPr lang="en-US" b="1" dirty="0">
              <a:latin typeface="+mj-lt"/>
            </a:endParaRPr>
          </a:p>
          <a:p>
            <a:pPr lvl="1"/>
            <a:r>
              <a:rPr lang="en-US" b="1" dirty="0">
                <a:latin typeface="+mj-lt"/>
              </a:rPr>
              <a:t>Simple techniques:  </a:t>
            </a:r>
            <a:r>
              <a:rPr lang="en-US" dirty="0">
                <a:latin typeface="+mj-lt"/>
              </a:rPr>
              <a:t>broadcast, tree structures</a:t>
            </a:r>
          </a:p>
          <a:p>
            <a:pPr lvl="1"/>
            <a:r>
              <a:rPr lang="en-US" b="1" dirty="0">
                <a:latin typeface="+mj-lt"/>
              </a:rPr>
              <a:t>Mesh techniques:  </a:t>
            </a:r>
            <a:r>
              <a:rPr lang="en-US" dirty="0">
                <a:latin typeface="+mj-lt"/>
              </a:rPr>
              <a:t>understand available routes and select a “good” one</a:t>
            </a:r>
          </a:p>
        </p:txBody>
      </p:sp>
      <p:sp>
        <p:nvSpPr>
          <p:cNvPr id="4" name="Slide Number Placeholder 3">
            <a:extLst>
              <a:ext uri="{FF2B5EF4-FFF2-40B4-BE49-F238E27FC236}">
                <a16:creationId xmlns:a16="http://schemas.microsoft.com/office/drawing/2014/main" id="{3C0401D4-9551-485B-A3CB-68AF3CF5258C}"/>
              </a:ext>
            </a:extLst>
          </p:cNvPr>
          <p:cNvSpPr>
            <a:spLocks noGrp="1"/>
          </p:cNvSpPr>
          <p:nvPr>
            <p:ph type="sldNum" sz="quarter" idx="12"/>
          </p:nvPr>
        </p:nvSpPr>
        <p:spPr/>
        <p:txBody>
          <a:bodyPr/>
          <a:lstStyle/>
          <a:p>
            <a:fld id="{0778C724-3839-4D76-A707-B4C23905D055}" type="slidenum">
              <a:rPr lang="en-US" smtClean="0"/>
              <a:t>47</a:t>
            </a:fld>
            <a:endParaRPr lang="en-US"/>
          </a:p>
        </p:txBody>
      </p:sp>
      <p:sp>
        <p:nvSpPr>
          <p:cNvPr id="5" name="Oval 4">
            <a:extLst>
              <a:ext uri="{FF2B5EF4-FFF2-40B4-BE49-F238E27FC236}">
                <a16:creationId xmlns:a16="http://schemas.microsoft.com/office/drawing/2014/main" id="{B86BCC70-55E4-9C20-D11B-36538051DEC8}"/>
              </a:ext>
            </a:extLst>
          </p:cNvPr>
          <p:cNvSpPr/>
          <p:nvPr/>
        </p:nvSpPr>
        <p:spPr>
          <a:xfrm>
            <a:off x="5308847" y="3299772"/>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7870DB58-7E5D-FB5B-7CA4-08AE5E3E913C}"/>
              </a:ext>
            </a:extLst>
          </p:cNvPr>
          <p:cNvSpPr/>
          <p:nvPr/>
        </p:nvSpPr>
        <p:spPr>
          <a:xfrm>
            <a:off x="6604991" y="3293602"/>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3DCDD139-E3E4-620F-C541-8C8E2F3B3B5F}"/>
              </a:ext>
            </a:extLst>
          </p:cNvPr>
          <p:cNvSpPr/>
          <p:nvPr/>
        </p:nvSpPr>
        <p:spPr>
          <a:xfrm>
            <a:off x="5303912" y="4464730"/>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69BD343D-06DA-88DD-1A1B-7F3ADD288FED}"/>
              </a:ext>
            </a:extLst>
          </p:cNvPr>
          <p:cNvSpPr/>
          <p:nvPr/>
        </p:nvSpPr>
        <p:spPr>
          <a:xfrm>
            <a:off x="6600056" y="4458560"/>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Connector 8">
            <a:extLst>
              <a:ext uri="{FF2B5EF4-FFF2-40B4-BE49-F238E27FC236}">
                <a16:creationId xmlns:a16="http://schemas.microsoft.com/office/drawing/2014/main" id="{4CFF97B1-733C-EAE7-177D-7B9198DB4BF9}"/>
              </a:ext>
            </a:extLst>
          </p:cNvPr>
          <p:cNvCxnSpPr/>
          <p:nvPr/>
        </p:nvCxnSpPr>
        <p:spPr>
          <a:xfrm>
            <a:off x="5591944" y="3429000"/>
            <a:ext cx="10081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AE20CE-CEB0-BBDF-2798-E07171FAA95B}"/>
              </a:ext>
            </a:extLst>
          </p:cNvPr>
          <p:cNvCxnSpPr/>
          <p:nvPr/>
        </p:nvCxnSpPr>
        <p:spPr>
          <a:xfrm>
            <a:off x="5591944" y="4608746"/>
            <a:ext cx="10081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2FFB4A-2566-3AC1-ADBD-C86FB5E9DF54}"/>
              </a:ext>
            </a:extLst>
          </p:cNvPr>
          <p:cNvCxnSpPr>
            <a:endCxn id="7" idx="0"/>
          </p:cNvCxnSpPr>
          <p:nvPr/>
        </p:nvCxnSpPr>
        <p:spPr>
          <a:xfrm flipH="1">
            <a:off x="5447929" y="3581634"/>
            <a:ext cx="4935" cy="8830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2EDB56-AB82-77CB-583F-E8EFAAC35C3B}"/>
              </a:ext>
            </a:extLst>
          </p:cNvPr>
          <p:cNvCxnSpPr>
            <a:stCxn id="6" idx="4"/>
            <a:endCxn id="8" idx="0"/>
          </p:cNvCxnSpPr>
          <p:nvPr/>
        </p:nvCxnSpPr>
        <p:spPr>
          <a:xfrm flipH="1">
            <a:off x="6744073" y="3581634"/>
            <a:ext cx="4935" cy="8769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6B56AF-C8AC-1E5A-5926-59A16579FA1C}"/>
              </a:ext>
            </a:extLst>
          </p:cNvPr>
          <p:cNvCxnSpPr>
            <a:stCxn id="5" idx="5"/>
            <a:endCxn id="8" idx="1"/>
          </p:cNvCxnSpPr>
          <p:nvPr/>
        </p:nvCxnSpPr>
        <p:spPr>
          <a:xfrm>
            <a:off x="5554699" y="3545623"/>
            <a:ext cx="1087539" cy="955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C33AA2-D7D7-9BE4-85B3-27A9165C60A3}"/>
              </a:ext>
            </a:extLst>
          </p:cNvPr>
          <p:cNvCxnSpPr>
            <a:stCxn id="6" idx="3"/>
            <a:endCxn id="7" idx="7"/>
          </p:cNvCxnSpPr>
          <p:nvPr/>
        </p:nvCxnSpPr>
        <p:spPr>
          <a:xfrm flipH="1">
            <a:off x="5549764" y="3539453"/>
            <a:ext cx="1097409" cy="96745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657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DDD14F-9546-4B00-8B2B-1445AD3E0224}"/>
              </a:ext>
            </a:extLst>
          </p:cNvPr>
          <p:cNvSpPr>
            <a:spLocks noGrp="1"/>
          </p:cNvSpPr>
          <p:nvPr>
            <p:ph idx="1"/>
          </p:nvPr>
        </p:nvSpPr>
        <p:spPr>
          <a:xfrm>
            <a:off x="587261" y="1488830"/>
            <a:ext cx="10983416" cy="4012084"/>
          </a:xfrm>
        </p:spPr>
        <p:txBody>
          <a:bodyPr>
            <a:normAutofit/>
          </a:bodyPr>
          <a:lstStyle/>
          <a:p>
            <a:r>
              <a:rPr lang="en-SG" dirty="0">
                <a:latin typeface="+mj-lt"/>
              </a:rPr>
              <a:t>Number of links can be reduced very significantly with one “BIG” switch with N links and routing is still simple  </a:t>
            </a:r>
            <a:endParaRPr lang="en-SG" b="1" dirty="0">
              <a:latin typeface="+mj-lt"/>
            </a:endParaRPr>
          </a:p>
          <a:p>
            <a:r>
              <a:rPr lang="en-SG" b="1" dirty="0">
                <a:latin typeface="+mj-lt"/>
              </a:rPr>
              <a:t>Problem</a:t>
            </a:r>
            <a:r>
              <a:rPr lang="en-SG" dirty="0">
                <a:latin typeface="+mj-lt"/>
              </a:rPr>
              <a:t>: If N is large and nodes can be far apart (think of the Internet) </a:t>
            </a:r>
          </a:p>
          <a:p>
            <a:r>
              <a:rPr lang="en-SG" dirty="0">
                <a:latin typeface="+mj-lt"/>
              </a:rPr>
              <a:t>Adding more switches/routers would reduce  the size of the switches/routers needed and allow network to grow</a:t>
            </a:r>
          </a:p>
          <a:p>
            <a:pPr lvl="1"/>
            <a:r>
              <a:rPr lang="en-SG" dirty="0">
                <a:latin typeface="+mj-lt"/>
              </a:rPr>
              <a:t>Think Internet! </a:t>
            </a:r>
          </a:p>
          <a:p>
            <a:pPr marL="0" indent="0">
              <a:buNone/>
            </a:pPr>
            <a:r>
              <a:rPr lang="en-SG" dirty="0"/>
              <a:t>			</a:t>
            </a:r>
          </a:p>
          <a:p>
            <a:pPr marL="0" indent="0">
              <a:buNone/>
            </a:pPr>
            <a:r>
              <a:rPr lang="en-SG" sz="3200" b="1" dirty="0"/>
              <a:t>			But Routing will be more complex!</a:t>
            </a:r>
          </a:p>
          <a:p>
            <a:pPr marL="0" indent="0">
              <a:buNone/>
            </a:pPr>
            <a:endParaRPr lang="en-SG" b="1" dirty="0"/>
          </a:p>
        </p:txBody>
      </p:sp>
      <p:sp>
        <p:nvSpPr>
          <p:cNvPr id="5" name="Slide Number Placeholder 4">
            <a:extLst>
              <a:ext uri="{FF2B5EF4-FFF2-40B4-BE49-F238E27FC236}">
                <a16:creationId xmlns:a16="http://schemas.microsoft.com/office/drawing/2014/main" id="{424E49F2-B211-4C3E-848B-05A26E45A101}"/>
              </a:ext>
            </a:extLst>
          </p:cNvPr>
          <p:cNvSpPr>
            <a:spLocks noGrp="1"/>
          </p:cNvSpPr>
          <p:nvPr>
            <p:ph type="sldNum" sz="quarter" idx="12"/>
          </p:nvPr>
        </p:nvSpPr>
        <p:spPr/>
        <p:txBody>
          <a:bodyPr/>
          <a:lstStyle/>
          <a:p>
            <a:pPr>
              <a:defRPr/>
            </a:pPr>
            <a:fld id="{545B385C-BF7D-43AC-BB25-6B8CB276FE0D}" type="slidenum">
              <a:rPr lang="en-US" smtClean="0"/>
              <a:pPr>
                <a:defRPr/>
              </a:pPr>
              <a:t>48</a:t>
            </a:fld>
            <a:endParaRPr lang="en-US"/>
          </a:p>
        </p:txBody>
      </p:sp>
      <p:sp>
        <p:nvSpPr>
          <p:cNvPr id="2" name="Title 1">
            <a:extLst>
              <a:ext uri="{FF2B5EF4-FFF2-40B4-BE49-F238E27FC236}">
                <a16:creationId xmlns:a16="http://schemas.microsoft.com/office/drawing/2014/main" id="{6A333353-8879-A8BA-E86B-8D389AD7718C}"/>
              </a:ext>
            </a:extLst>
          </p:cNvPr>
          <p:cNvSpPr>
            <a:spLocks noGrp="1"/>
          </p:cNvSpPr>
          <p:nvPr>
            <p:ph type="title"/>
          </p:nvPr>
        </p:nvSpPr>
        <p:spPr>
          <a:xfrm>
            <a:off x="621323" y="163267"/>
            <a:ext cx="10515600" cy="1325563"/>
          </a:xfrm>
        </p:spPr>
        <p:txBody>
          <a:bodyPr/>
          <a:lstStyle/>
          <a:p>
            <a:r>
              <a:rPr lang="en-US" dirty="0"/>
              <a:t>Performing routing in the wired networks</a:t>
            </a:r>
          </a:p>
        </p:txBody>
      </p:sp>
    </p:spTree>
    <p:extLst>
      <p:ext uri="{BB962C8B-B14F-4D97-AF65-F5344CB8AC3E}">
        <p14:creationId xmlns:p14="http://schemas.microsoft.com/office/powerpoint/2010/main" val="2011497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08EC8-FE95-49CA-9EEE-DA4A8119C14F}"/>
              </a:ext>
            </a:extLst>
          </p:cNvPr>
          <p:cNvSpPr>
            <a:spLocks noGrp="1"/>
          </p:cNvSpPr>
          <p:nvPr>
            <p:ph idx="1"/>
          </p:nvPr>
        </p:nvSpPr>
        <p:spPr>
          <a:xfrm>
            <a:off x="729070" y="1462088"/>
            <a:ext cx="11005729" cy="4968552"/>
          </a:xfrm>
        </p:spPr>
        <p:txBody>
          <a:bodyPr>
            <a:normAutofit/>
          </a:bodyPr>
          <a:lstStyle/>
          <a:p>
            <a:r>
              <a:rPr lang="en-SG" dirty="0">
                <a:latin typeface="+mj-lt"/>
              </a:rPr>
              <a:t>Routing protocols are complex, hard to maintain/debug and incurred significant overhead. More so for wireless networks.</a:t>
            </a:r>
          </a:p>
          <a:p>
            <a:r>
              <a:rPr lang="en-SG" dirty="0">
                <a:latin typeface="+mj-lt"/>
              </a:rPr>
              <a:t>In practice, wireless network deployments are single-hop and routing is trivial. All stations/devices communicating directly with base stations</a:t>
            </a:r>
          </a:p>
          <a:p>
            <a:pPr lvl="1"/>
            <a:r>
              <a:rPr lang="en-SG" dirty="0">
                <a:latin typeface="+mj-lt"/>
              </a:rPr>
              <a:t>Example: </a:t>
            </a:r>
            <a:r>
              <a:rPr lang="en-SG" dirty="0" err="1">
                <a:latin typeface="+mj-lt"/>
              </a:rPr>
              <a:t>WiFi</a:t>
            </a:r>
            <a:r>
              <a:rPr lang="en-SG" dirty="0">
                <a:latin typeface="+mj-lt"/>
              </a:rPr>
              <a:t>, Cellular Network, LoRa</a:t>
            </a:r>
          </a:p>
          <a:p>
            <a:pPr lvl="1"/>
            <a:r>
              <a:rPr lang="en-SG" dirty="0">
                <a:latin typeface="+mj-lt"/>
              </a:rPr>
              <a:t>Can one-hop communication be always sufficient by using sufficiently long range radio and large number of base stations?  </a:t>
            </a:r>
          </a:p>
          <a:p>
            <a:endParaRPr lang="en-SG" dirty="0">
              <a:latin typeface="+mj-lt"/>
            </a:endParaRPr>
          </a:p>
          <a:p>
            <a:r>
              <a:rPr lang="en-SG" dirty="0">
                <a:latin typeface="+mj-lt"/>
              </a:rPr>
              <a:t>Why multi-hop routing? </a:t>
            </a:r>
          </a:p>
          <a:p>
            <a:pPr lvl="1"/>
            <a:r>
              <a:rPr lang="en-SG" dirty="0">
                <a:latin typeface="+mj-lt"/>
              </a:rPr>
              <a:t>Better in terms of reach/coverage for the same number of base stations</a:t>
            </a:r>
          </a:p>
          <a:p>
            <a:pPr lvl="1"/>
            <a:r>
              <a:rPr lang="en-SG" dirty="0"/>
              <a:t>P</a:t>
            </a:r>
            <a:r>
              <a:rPr lang="en-SG" dirty="0">
                <a:latin typeface="+mj-lt"/>
              </a:rPr>
              <a:t>rovides more routes, potentially more robust</a:t>
            </a:r>
          </a:p>
          <a:p>
            <a:pPr marL="0" indent="0">
              <a:buNone/>
            </a:pPr>
            <a:endParaRPr lang="en-SG" dirty="0"/>
          </a:p>
          <a:p>
            <a:endParaRPr lang="en-SG" dirty="0"/>
          </a:p>
        </p:txBody>
      </p:sp>
      <p:sp>
        <p:nvSpPr>
          <p:cNvPr id="5" name="Slide Number Placeholder 4">
            <a:extLst>
              <a:ext uri="{FF2B5EF4-FFF2-40B4-BE49-F238E27FC236}">
                <a16:creationId xmlns:a16="http://schemas.microsoft.com/office/drawing/2014/main" id="{1D120901-7431-4CCC-987D-9A0BDBFF8082}"/>
              </a:ext>
            </a:extLst>
          </p:cNvPr>
          <p:cNvSpPr>
            <a:spLocks noGrp="1"/>
          </p:cNvSpPr>
          <p:nvPr>
            <p:ph type="sldNum" sz="quarter" idx="12"/>
          </p:nvPr>
        </p:nvSpPr>
        <p:spPr/>
        <p:txBody>
          <a:bodyPr/>
          <a:lstStyle/>
          <a:p>
            <a:pPr>
              <a:defRPr/>
            </a:pPr>
            <a:fld id="{545B385C-BF7D-43AC-BB25-6B8CB276FE0D}" type="slidenum">
              <a:rPr lang="en-US" smtClean="0"/>
              <a:pPr>
                <a:defRPr/>
              </a:pPr>
              <a:t>49</a:t>
            </a:fld>
            <a:endParaRPr lang="en-US"/>
          </a:p>
        </p:txBody>
      </p:sp>
      <p:sp>
        <p:nvSpPr>
          <p:cNvPr id="7" name="Title 1">
            <a:extLst>
              <a:ext uri="{FF2B5EF4-FFF2-40B4-BE49-F238E27FC236}">
                <a16:creationId xmlns:a16="http://schemas.microsoft.com/office/drawing/2014/main" id="{AEEFB5DA-E081-94E8-94F6-440C3FE46E28}"/>
              </a:ext>
            </a:extLst>
          </p:cNvPr>
          <p:cNvSpPr>
            <a:spLocks noGrp="1"/>
          </p:cNvSpPr>
          <p:nvPr>
            <p:ph type="title"/>
          </p:nvPr>
        </p:nvSpPr>
        <p:spPr>
          <a:xfrm>
            <a:off x="729071" y="224448"/>
            <a:ext cx="10515600" cy="1325563"/>
          </a:xfrm>
        </p:spPr>
        <p:txBody>
          <a:bodyPr/>
          <a:lstStyle/>
          <a:p>
            <a:r>
              <a:rPr lang="en-US"/>
              <a:t>Performing routing in the wireless networks</a:t>
            </a:r>
          </a:p>
        </p:txBody>
      </p:sp>
    </p:spTree>
    <p:extLst>
      <p:ext uri="{BB962C8B-B14F-4D97-AF65-F5344CB8AC3E}">
        <p14:creationId xmlns:p14="http://schemas.microsoft.com/office/powerpoint/2010/main" val="93584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idx="4294967295"/>
          </p:nvPr>
        </p:nvSpPr>
        <p:spPr>
          <a:xfrm>
            <a:off x="593939" y="361649"/>
            <a:ext cx="10515600" cy="1325563"/>
          </a:xfrm>
        </p:spPr>
        <p:txBody>
          <a:bodyPr>
            <a:normAutofit/>
          </a:bodyPr>
          <a:lstStyle/>
          <a:p>
            <a:pPr eaLnBrk="1" hangingPunct="1"/>
            <a:r>
              <a:rPr lang="en-US" sz="4000">
                <a:latin typeface="+mn-lt"/>
              </a:rPr>
              <a:t>What do you mean by the term localization?</a:t>
            </a:r>
          </a:p>
        </p:txBody>
      </p:sp>
      <p:sp>
        <p:nvSpPr>
          <p:cNvPr id="37892" name="Rectangle 3"/>
          <p:cNvSpPr>
            <a:spLocks noGrp="1" noChangeArrowheads="1"/>
          </p:cNvSpPr>
          <p:nvPr>
            <p:ph type="body" idx="4294967295"/>
          </p:nvPr>
        </p:nvSpPr>
        <p:spPr>
          <a:xfrm>
            <a:off x="593939" y="1690688"/>
            <a:ext cx="10749109" cy="4351338"/>
          </a:xfrm>
        </p:spPr>
        <p:txBody>
          <a:bodyPr>
            <a:normAutofit/>
          </a:bodyPr>
          <a:lstStyle/>
          <a:p>
            <a:pPr eaLnBrk="1" hangingPunct="1">
              <a:lnSpc>
                <a:spcPct val="90000"/>
              </a:lnSpc>
            </a:pPr>
            <a:r>
              <a:rPr lang="en-US">
                <a:latin typeface="+mj-lt"/>
              </a:rPr>
              <a:t>Localization systems determine the physical coordinates of an electronic device such as IoT nodes, drones, mobile phones or a subject </a:t>
            </a:r>
          </a:p>
          <a:p>
            <a:pPr eaLnBrk="1" hangingPunct="1">
              <a:lnSpc>
                <a:spcPct val="90000"/>
              </a:lnSpc>
            </a:pPr>
            <a:r>
              <a:rPr lang="en-US">
                <a:latin typeface="+mj-lt"/>
              </a:rPr>
              <a:t>These physical coordinates of electronic devices are:</a:t>
            </a:r>
          </a:p>
          <a:p>
            <a:pPr lvl="1" eaLnBrk="1" hangingPunct="1">
              <a:lnSpc>
                <a:spcPct val="90000"/>
              </a:lnSpc>
            </a:pPr>
            <a:r>
              <a:rPr lang="en-US">
                <a:latin typeface="+mj-lt"/>
              </a:rPr>
              <a:t>Global - aligned with some externally meaningful systems like GPS</a:t>
            </a:r>
          </a:p>
          <a:p>
            <a:pPr lvl="1" eaLnBrk="1" hangingPunct="1">
              <a:lnSpc>
                <a:spcPct val="90000"/>
              </a:lnSpc>
            </a:pPr>
            <a:r>
              <a:rPr lang="en-US">
                <a:latin typeface="+mj-lt"/>
              </a:rPr>
              <a:t>Relative - some “rigid transformation” (rotation, reflection, translation) away from a global coordinate systems</a:t>
            </a:r>
          </a:p>
          <a:p>
            <a:r>
              <a:rPr lang="en-US">
                <a:latin typeface="+mj-lt"/>
              </a:rPr>
              <a:t>Localization indoors: goal is positioning </a:t>
            </a:r>
            <a:r>
              <a:rPr lang="en-US" i="1">
                <a:latin typeface="+mj-lt"/>
              </a:rPr>
              <a:t>things</a:t>
            </a:r>
            <a:r>
              <a:rPr lang="en-US">
                <a:latin typeface="+mj-lt"/>
              </a:rPr>
              <a:t> within a building</a:t>
            </a:r>
          </a:p>
          <a:p>
            <a:pPr lvl="1"/>
            <a:r>
              <a:rPr lang="en-US">
                <a:latin typeface="+mj-lt"/>
              </a:rPr>
              <a:t>Where can I find </a:t>
            </a:r>
            <a:r>
              <a:rPr lang="en-US" b="1">
                <a:latin typeface="+mj-lt"/>
              </a:rPr>
              <a:t>X</a:t>
            </a:r>
            <a:r>
              <a:rPr lang="en-US">
                <a:latin typeface="+mj-lt"/>
              </a:rPr>
              <a:t>?</a:t>
            </a:r>
          </a:p>
          <a:p>
            <a:pPr lvl="1"/>
            <a:r>
              <a:rPr lang="en-US" b="1">
                <a:latin typeface="+mj-lt"/>
              </a:rPr>
              <a:t>X</a:t>
            </a:r>
            <a:r>
              <a:rPr lang="en-US">
                <a:latin typeface="+mj-lt"/>
              </a:rPr>
              <a:t>: where am I located?</a:t>
            </a:r>
          </a:p>
          <a:p>
            <a:pPr lvl="1"/>
            <a:r>
              <a:rPr lang="en-US" b="1">
                <a:latin typeface="+mj-lt"/>
              </a:rPr>
              <a:t>X</a:t>
            </a:r>
            <a:r>
              <a:rPr lang="en-US">
                <a:latin typeface="+mj-lt"/>
              </a:rPr>
              <a:t> and </a:t>
            </a:r>
            <a:r>
              <a:rPr lang="en-US" b="1">
                <a:latin typeface="+mj-lt"/>
              </a:rPr>
              <a:t>Y</a:t>
            </a:r>
            <a:r>
              <a:rPr lang="en-US">
                <a:latin typeface="+mj-lt"/>
              </a:rPr>
              <a:t>: are we near each other?</a:t>
            </a:r>
          </a:p>
          <a:p>
            <a:endParaRPr lang="en-US">
              <a:latin typeface="+mj-lt"/>
            </a:endParaRPr>
          </a:p>
        </p:txBody>
      </p:sp>
    </p:spTree>
    <p:extLst>
      <p:ext uri="{BB962C8B-B14F-4D97-AF65-F5344CB8AC3E}">
        <p14:creationId xmlns:p14="http://schemas.microsoft.com/office/powerpoint/2010/main" val="2128540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122613" y="1884363"/>
            <a:ext cx="5943600" cy="685800"/>
            <a:chOff x="1200" y="2064"/>
            <a:chExt cx="3072" cy="384"/>
          </a:xfrm>
        </p:grpSpPr>
        <p:sp>
          <p:nvSpPr>
            <p:cNvPr id="18449" name="Oval 5"/>
            <p:cNvSpPr>
              <a:spLocks noChangeArrowheads="1"/>
            </p:cNvSpPr>
            <p:nvPr/>
          </p:nvSpPr>
          <p:spPr bwMode="auto">
            <a:xfrm>
              <a:off x="1200" y="2064"/>
              <a:ext cx="384" cy="384"/>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 A</a:t>
              </a:r>
            </a:p>
          </p:txBody>
        </p:sp>
        <p:sp>
          <p:nvSpPr>
            <p:cNvPr id="18450" name="Oval 7"/>
            <p:cNvSpPr>
              <a:spLocks noChangeArrowheads="1"/>
            </p:cNvSpPr>
            <p:nvPr/>
          </p:nvSpPr>
          <p:spPr bwMode="auto">
            <a:xfrm>
              <a:off x="3888" y="2064"/>
              <a:ext cx="384" cy="384"/>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 B</a:t>
              </a:r>
            </a:p>
          </p:txBody>
        </p:sp>
        <p:sp>
          <p:nvSpPr>
            <p:cNvPr id="18451" name="Line 8"/>
            <p:cNvSpPr>
              <a:spLocks noChangeShapeType="1"/>
            </p:cNvSpPr>
            <p:nvPr/>
          </p:nvSpPr>
          <p:spPr bwMode="auto">
            <a:xfrm>
              <a:off x="1584" y="2256"/>
              <a:ext cx="2300" cy="0"/>
            </a:xfrm>
            <a:prstGeom prst="line">
              <a:avLst/>
            </a:prstGeom>
            <a:noFill/>
            <a:ln w="28575">
              <a:solidFill>
                <a:srgbClr val="000099"/>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19"/>
          <p:cNvGrpSpPr>
            <a:grpSpLocks/>
          </p:cNvGrpSpPr>
          <p:nvPr/>
        </p:nvGrpSpPr>
        <p:grpSpPr bwMode="auto">
          <a:xfrm>
            <a:off x="3198814" y="3789363"/>
            <a:ext cx="5672137" cy="609600"/>
            <a:chOff x="1981200" y="3581400"/>
            <a:chExt cx="5672336" cy="609600"/>
          </a:xfrm>
        </p:grpSpPr>
        <p:sp>
          <p:nvSpPr>
            <p:cNvPr id="18440" name="Oval 5"/>
            <p:cNvSpPr>
              <a:spLocks noChangeArrowheads="1"/>
            </p:cNvSpPr>
            <p:nvPr/>
          </p:nvSpPr>
          <p:spPr bwMode="auto">
            <a:xfrm>
              <a:off x="1981200" y="3581400"/>
              <a:ext cx="566936" cy="609600"/>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A</a:t>
              </a:r>
            </a:p>
          </p:txBody>
        </p:sp>
        <p:sp>
          <p:nvSpPr>
            <p:cNvPr id="18441" name="Oval 6"/>
            <p:cNvSpPr>
              <a:spLocks noChangeArrowheads="1"/>
            </p:cNvSpPr>
            <p:nvPr/>
          </p:nvSpPr>
          <p:spPr bwMode="auto">
            <a:xfrm>
              <a:off x="4419600" y="3581400"/>
              <a:ext cx="566936" cy="609600"/>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D</a:t>
              </a:r>
            </a:p>
          </p:txBody>
        </p:sp>
        <p:sp>
          <p:nvSpPr>
            <p:cNvPr id="18442" name="Oval 7"/>
            <p:cNvSpPr>
              <a:spLocks noChangeArrowheads="1"/>
            </p:cNvSpPr>
            <p:nvPr/>
          </p:nvSpPr>
          <p:spPr bwMode="auto">
            <a:xfrm>
              <a:off x="3352800" y="3581400"/>
              <a:ext cx="566936" cy="609600"/>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C</a:t>
              </a:r>
            </a:p>
          </p:txBody>
        </p:sp>
        <p:sp>
          <p:nvSpPr>
            <p:cNvPr id="18443" name="Line 8"/>
            <p:cNvSpPr>
              <a:spLocks noChangeShapeType="1"/>
            </p:cNvSpPr>
            <p:nvPr/>
          </p:nvSpPr>
          <p:spPr bwMode="auto">
            <a:xfrm>
              <a:off x="2548137" y="3886200"/>
              <a:ext cx="804664" cy="0"/>
            </a:xfrm>
            <a:prstGeom prst="line">
              <a:avLst/>
            </a:prstGeom>
            <a:noFill/>
            <a:ln w="28575">
              <a:solidFill>
                <a:srgbClr val="000099"/>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9"/>
            <p:cNvSpPr>
              <a:spLocks noChangeShapeType="1"/>
            </p:cNvSpPr>
            <p:nvPr/>
          </p:nvSpPr>
          <p:spPr bwMode="auto">
            <a:xfrm>
              <a:off x="4953000" y="3886200"/>
              <a:ext cx="914400" cy="0"/>
            </a:xfrm>
            <a:prstGeom prst="line">
              <a:avLst/>
            </a:prstGeom>
            <a:noFill/>
            <a:ln w="28575">
              <a:solidFill>
                <a:srgbClr val="000099"/>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Oval 6"/>
            <p:cNvSpPr>
              <a:spLocks noChangeArrowheads="1"/>
            </p:cNvSpPr>
            <p:nvPr/>
          </p:nvSpPr>
          <p:spPr bwMode="auto">
            <a:xfrm>
              <a:off x="7086600" y="3581400"/>
              <a:ext cx="566936" cy="609600"/>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B</a:t>
              </a:r>
            </a:p>
          </p:txBody>
        </p:sp>
        <p:sp>
          <p:nvSpPr>
            <p:cNvPr id="18446" name="Oval 6"/>
            <p:cNvSpPr>
              <a:spLocks noChangeArrowheads="1"/>
            </p:cNvSpPr>
            <p:nvPr/>
          </p:nvSpPr>
          <p:spPr bwMode="auto">
            <a:xfrm>
              <a:off x="5867400" y="3581400"/>
              <a:ext cx="566936" cy="609600"/>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E</a:t>
              </a:r>
            </a:p>
          </p:txBody>
        </p:sp>
        <p:sp>
          <p:nvSpPr>
            <p:cNvPr id="18447" name="Line 9"/>
            <p:cNvSpPr>
              <a:spLocks noChangeShapeType="1"/>
            </p:cNvSpPr>
            <p:nvPr/>
          </p:nvSpPr>
          <p:spPr bwMode="auto">
            <a:xfrm>
              <a:off x="3886200" y="3886200"/>
              <a:ext cx="533400" cy="0"/>
            </a:xfrm>
            <a:prstGeom prst="line">
              <a:avLst/>
            </a:prstGeom>
            <a:noFill/>
            <a:ln w="28575">
              <a:solidFill>
                <a:srgbClr val="000099"/>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8" name="Line 9"/>
            <p:cNvSpPr>
              <a:spLocks noChangeShapeType="1"/>
            </p:cNvSpPr>
            <p:nvPr/>
          </p:nvSpPr>
          <p:spPr bwMode="auto">
            <a:xfrm>
              <a:off x="6400800" y="3962400"/>
              <a:ext cx="685800" cy="0"/>
            </a:xfrm>
            <a:prstGeom prst="line">
              <a:avLst/>
            </a:prstGeom>
            <a:noFill/>
            <a:ln w="28575">
              <a:solidFill>
                <a:srgbClr val="000099"/>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18436" name="Rectangle 2050"/>
          <p:cNvSpPr>
            <a:spLocks noGrp="1" noChangeArrowheads="1"/>
          </p:cNvSpPr>
          <p:nvPr>
            <p:ph type="title"/>
          </p:nvPr>
        </p:nvSpPr>
        <p:spPr>
          <a:xfrm>
            <a:off x="648286" y="285843"/>
            <a:ext cx="10943492" cy="1485900"/>
          </a:xfrm>
        </p:spPr>
        <p:txBody>
          <a:bodyPr/>
          <a:lstStyle/>
          <a:p>
            <a:r>
              <a:rPr lang="en-US" altLang="en-US"/>
              <a:t>For the same distance, is it better to have direct or multi-hop path?</a:t>
            </a:r>
          </a:p>
        </p:txBody>
      </p:sp>
      <p:sp>
        <p:nvSpPr>
          <p:cNvPr id="18437" name="TextBox 21"/>
          <p:cNvSpPr txBox="1">
            <a:spLocks noChangeArrowheads="1"/>
          </p:cNvSpPr>
          <p:nvPr/>
        </p:nvSpPr>
        <p:spPr bwMode="auto">
          <a:xfrm>
            <a:off x="648286" y="5142431"/>
            <a:ext cx="9655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marL="342900" indent="-342900" eaLnBrk="1" hangingPunct="1">
              <a:buFont typeface="Arial" panose="020B0604020202020204" pitchFamily="34" charset="0"/>
              <a:buChar char="•"/>
            </a:pPr>
            <a:r>
              <a:rPr lang="en-US" altLang="en-US">
                <a:solidFill>
                  <a:schemeClr val="tx1"/>
                </a:solidFill>
              </a:rPr>
              <a:t> </a:t>
            </a:r>
            <a:r>
              <a:rPr lang="en-US" altLang="en-US" b="0">
                <a:solidFill>
                  <a:schemeClr val="tx1"/>
                </a:solidFill>
                <a:latin typeface="+mj-lt"/>
              </a:rPr>
              <a:t>Which option is better?</a:t>
            </a:r>
          </a:p>
          <a:p>
            <a:pPr marL="342900" indent="-342900" eaLnBrk="1" hangingPunct="1">
              <a:buFont typeface="Arial" panose="020B0604020202020204" pitchFamily="34" charset="0"/>
              <a:buChar char="•"/>
            </a:pPr>
            <a:r>
              <a:rPr lang="en-US" altLang="en-US" b="0">
                <a:solidFill>
                  <a:schemeClr val="tx1"/>
                </a:solidFill>
                <a:latin typeface="+mj-lt"/>
              </a:rPr>
              <a:t> Typically, a single-hop is considered better</a:t>
            </a:r>
            <a:endParaRPr lang="en-US" altLang="en-US">
              <a:solidFill>
                <a:schemeClr val="tx1"/>
              </a:solidFill>
              <a:latin typeface="+mj-lt"/>
            </a:endParaRPr>
          </a:p>
        </p:txBody>
      </p:sp>
      <p:sp>
        <p:nvSpPr>
          <p:cNvPr id="1843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fld id="{990B7DF9-E566-4ADF-B143-EC98B32C0043}" type="slidenum">
              <a:rPr lang="en-US" altLang="en-US" sz="1000">
                <a:solidFill>
                  <a:schemeClr val="tx2"/>
                </a:solidFill>
              </a:rPr>
              <a:pPr/>
              <a:t>50</a:t>
            </a:fld>
            <a:endParaRPr lang="en-US" altLang="en-US" sz="1000">
              <a:solidFill>
                <a:schemeClr val="tx2"/>
              </a:solidFill>
            </a:endParaRPr>
          </a:p>
        </p:txBody>
      </p:sp>
    </p:spTree>
    <p:extLst>
      <p:ext uri="{BB962C8B-B14F-4D97-AF65-F5344CB8AC3E}">
        <p14:creationId xmlns:p14="http://schemas.microsoft.com/office/powerpoint/2010/main" val="6925638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33449" y="243682"/>
            <a:ext cx="9327296" cy="1023938"/>
          </a:xfrm>
        </p:spPr>
        <p:txBody>
          <a:bodyPr/>
          <a:lstStyle/>
          <a:p>
            <a:r>
              <a:rPr lang="en-US" altLang="en-US"/>
              <a:t>But, for energy Consumption …</a:t>
            </a:r>
          </a:p>
        </p:txBody>
      </p:sp>
      <p:sp>
        <p:nvSpPr>
          <p:cNvPr id="627715" name="Rectangle 3"/>
          <p:cNvSpPr>
            <a:spLocks noGrp="1" noChangeArrowheads="1"/>
          </p:cNvSpPr>
          <p:nvPr>
            <p:ph type="body" idx="1"/>
          </p:nvPr>
        </p:nvSpPr>
        <p:spPr>
          <a:xfrm>
            <a:off x="282817" y="1292225"/>
            <a:ext cx="11645413" cy="5429250"/>
          </a:xfrm>
        </p:spPr>
        <p:txBody>
          <a:bodyPr rtlCol="0">
            <a:normAutofit/>
          </a:bodyPr>
          <a:lstStyle/>
          <a:p>
            <a:pPr marL="609600" indent="-609600">
              <a:defRPr/>
            </a:pPr>
            <a:r>
              <a:rPr lang="en-US" b="1">
                <a:latin typeface="+mj-lt"/>
              </a:rPr>
              <a:t>Is multiple-hop transmission more energy efficient than a single-hop ?</a:t>
            </a:r>
          </a:p>
          <a:p>
            <a:pPr marL="609600" indent="-609600">
              <a:defRPr/>
            </a:pPr>
            <a:r>
              <a:rPr lang="en-US">
                <a:latin typeface="+mj-lt"/>
              </a:rPr>
              <a:t>Let us Recall the free space model: </a:t>
            </a:r>
            <a:r>
              <a:rPr lang="en-US" err="1">
                <a:latin typeface="+mj-lt"/>
              </a:rPr>
              <a:t>Pr</a:t>
            </a:r>
            <a:r>
              <a:rPr lang="en-US">
                <a:latin typeface="+mj-lt"/>
              </a:rPr>
              <a:t> = C P</a:t>
            </a:r>
            <a:r>
              <a:rPr lang="en-US" baseline="-25000">
                <a:latin typeface="+mj-lt"/>
              </a:rPr>
              <a:t>t</a:t>
            </a:r>
            <a:r>
              <a:rPr lang="en-US">
                <a:latin typeface="+mj-lt"/>
              </a:rPr>
              <a:t> / d</a:t>
            </a:r>
            <a:r>
              <a:rPr lang="en-US" baseline="30000">
                <a:latin typeface="+mj-lt"/>
              </a:rPr>
              <a:t>a</a:t>
            </a:r>
            <a:r>
              <a:rPr lang="en-US">
                <a:latin typeface="+mj-lt"/>
              </a:rPr>
              <a:t>  (C = constant)</a:t>
            </a:r>
          </a:p>
          <a:p>
            <a:pPr marL="609600" indent="-609600">
              <a:defRPr/>
            </a:pPr>
            <a:r>
              <a:rPr lang="en-US">
                <a:latin typeface="+mj-lt"/>
              </a:rPr>
              <a:t>Transmission over a distance d, let minimum received power needed be P</a:t>
            </a:r>
            <a:r>
              <a:rPr lang="en-US" baseline="-25000">
                <a:latin typeface="+mj-lt"/>
              </a:rPr>
              <a:t>0</a:t>
            </a:r>
            <a:r>
              <a:rPr lang="en-US">
                <a:latin typeface="+mj-lt"/>
              </a:rPr>
              <a:t> </a:t>
            </a:r>
          </a:p>
          <a:p>
            <a:pPr marL="990600" lvl="1" indent="-533400">
              <a:buFont typeface="+mj-lt"/>
              <a:buAutoNum type="arabicPeriod"/>
              <a:defRPr/>
            </a:pPr>
            <a:r>
              <a:rPr lang="en-US">
                <a:latin typeface="+mj-lt"/>
              </a:rPr>
              <a:t>1 transmission to cover distance </a:t>
            </a:r>
            <a:r>
              <a:rPr lang="en-US">
                <a:solidFill>
                  <a:srgbClr val="0070C0"/>
                </a:solidFill>
                <a:latin typeface="+mj-lt"/>
              </a:rPr>
              <a:t>d</a:t>
            </a:r>
            <a:r>
              <a:rPr lang="en-US">
                <a:latin typeface="+mj-lt"/>
              </a:rPr>
              <a:t>, transmission power (P</a:t>
            </a:r>
            <a:r>
              <a:rPr lang="en-US" baseline="-25000">
                <a:latin typeface="+mj-lt"/>
              </a:rPr>
              <a:t>1</a:t>
            </a:r>
            <a:r>
              <a:rPr lang="en-US">
                <a:latin typeface="+mj-lt"/>
              </a:rPr>
              <a:t>) needed is</a:t>
            </a:r>
          </a:p>
          <a:p>
            <a:pPr lvl="2" indent="-457200">
              <a:defRPr/>
            </a:pPr>
            <a:r>
              <a:rPr lang="en-US">
                <a:latin typeface="+mj-lt"/>
              </a:rPr>
              <a:t>P</a:t>
            </a:r>
            <a:r>
              <a:rPr lang="en-US" baseline="-25000">
                <a:latin typeface="+mj-lt"/>
              </a:rPr>
              <a:t>0</a:t>
            </a:r>
            <a:r>
              <a:rPr lang="en-US">
                <a:latin typeface="+mj-lt"/>
              </a:rPr>
              <a:t> = C P</a:t>
            </a:r>
            <a:r>
              <a:rPr lang="en-US" baseline="-25000">
                <a:latin typeface="+mj-lt"/>
              </a:rPr>
              <a:t>1</a:t>
            </a:r>
            <a:r>
              <a:rPr lang="en-US">
                <a:latin typeface="+mj-lt"/>
              </a:rPr>
              <a:t> / d</a:t>
            </a:r>
            <a:r>
              <a:rPr lang="en-US" baseline="30000">
                <a:latin typeface="+mj-lt"/>
              </a:rPr>
              <a:t>a </a:t>
            </a:r>
            <a:r>
              <a:rPr lang="en-US">
                <a:latin typeface="+mj-lt"/>
              </a:rPr>
              <a:t>   or </a:t>
            </a:r>
            <a:r>
              <a:rPr lang="en-US" b="1">
                <a:latin typeface="+mj-lt"/>
              </a:rPr>
              <a:t>P</a:t>
            </a:r>
            <a:r>
              <a:rPr lang="en-US" b="1" baseline="-25000">
                <a:latin typeface="+mj-lt"/>
              </a:rPr>
              <a:t>1</a:t>
            </a:r>
            <a:r>
              <a:rPr lang="en-US" b="1">
                <a:latin typeface="+mj-lt"/>
              </a:rPr>
              <a:t> = P</a:t>
            </a:r>
            <a:r>
              <a:rPr lang="en-US" b="1" baseline="-25000">
                <a:latin typeface="+mj-lt"/>
              </a:rPr>
              <a:t>0</a:t>
            </a:r>
            <a:r>
              <a:rPr lang="en-US" b="1">
                <a:latin typeface="+mj-lt"/>
              </a:rPr>
              <a:t>/C * d</a:t>
            </a:r>
            <a:r>
              <a:rPr lang="en-US" b="1" baseline="30000">
                <a:latin typeface="+mj-lt"/>
              </a:rPr>
              <a:t>a</a:t>
            </a:r>
            <a:r>
              <a:rPr lang="en-US" b="1">
                <a:latin typeface="+mj-lt"/>
              </a:rPr>
              <a:t> </a:t>
            </a:r>
          </a:p>
          <a:p>
            <a:pPr marL="990600" lvl="1" indent="-533400">
              <a:buFont typeface="+mj-lt"/>
              <a:buAutoNum type="arabicPeriod"/>
              <a:defRPr/>
            </a:pPr>
            <a:endParaRPr lang="en-US">
              <a:latin typeface="+mj-lt"/>
            </a:endParaRPr>
          </a:p>
          <a:p>
            <a:pPr marL="990600" lvl="1" indent="-533400">
              <a:buFont typeface="+mj-lt"/>
              <a:buAutoNum type="arabicPeriod"/>
              <a:defRPr/>
            </a:pPr>
            <a:r>
              <a:rPr lang="en-US">
                <a:latin typeface="+mj-lt"/>
              </a:rPr>
              <a:t>N transmissions to cover distance </a:t>
            </a:r>
            <a:r>
              <a:rPr lang="en-US">
                <a:solidFill>
                  <a:srgbClr val="0070C0"/>
                </a:solidFill>
                <a:latin typeface="+mj-lt"/>
              </a:rPr>
              <a:t>d,</a:t>
            </a:r>
            <a:r>
              <a:rPr lang="en-US">
                <a:latin typeface="+mj-lt"/>
              </a:rPr>
              <a:t> transmission power needed (P</a:t>
            </a:r>
            <a:r>
              <a:rPr lang="en-US" baseline="-25000">
                <a:latin typeface="+mj-lt"/>
              </a:rPr>
              <a:t>N</a:t>
            </a:r>
            <a:r>
              <a:rPr lang="en-US">
                <a:latin typeface="+mj-lt"/>
              </a:rPr>
              <a:t>) per hop is </a:t>
            </a:r>
          </a:p>
          <a:p>
            <a:pPr lvl="2" indent="-457200">
              <a:defRPr/>
            </a:pPr>
            <a:r>
              <a:rPr lang="en-US">
                <a:latin typeface="+mj-lt"/>
              </a:rPr>
              <a:t>P</a:t>
            </a:r>
            <a:r>
              <a:rPr lang="en-US" baseline="-25000">
                <a:latin typeface="+mj-lt"/>
              </a:rPr>
              <a:t>0</a:t>
            </a:r>
            <a:r>
              <a:rPr lang="en-US">
                <a:latin typeface="+mj-lt"/>
              </a:rPr>
              <a:t> = C P</a:t>
            </a:r>
            <a:r>
              <a:rPr lang="en-US" baseline="-25000">
                <a:latin typeface="+mj-lt"/>
              </a:rPr>
              <a:t>N</a:t>
            </a:r>
            <a:r>
              <a:rPr lang="en-US">
                <a:latin typeface="+mj-lt"/>
              </a:rPr>
              <a:t> / (d/N)</a:t>
            </a:r>
            <a:r>
              <a:rPr lang="en-US" baseline="30000">
                <a:latin typeface="+mj-lt"/>
              </a:rPr>
              <a:t>a</a:t>
            </a:r>
            <a:r>
              <a:rPr lang="en-US">
                <a:latin typeface="+mj-lt"/>
              </a:rPr>
              <a:t> ,   or </a:t>
            </a:r>
            <a:r>
              <a:rPr lang="en-US" b="1">
                <a:latin typeface="+mj-lt"/>
              </a:rPr>
              <a:t>P</a:t>
            </a:r>
            <a:r>
              <a:rPr lang="en-US" b="1" baseline="-25000">
                <a:latin typeface="+mj-lt"/>
              </a:rPr>
              <a:t>N</a:t>
            </a:r>
            <a:r>
              <a:rPr lang="en-US" b="1">
                <a:latin typeface="+mj-lt"/>
              </a:rPr>
              <a:t> = P</a:t>
            </a:r>
            <a:r>
              <a:rPr lang="en-US" b="1" baseline="-25000">
                <a:latin typeface="+mj-lt"/>
              </a:rPr>
              <a:t>0</a:t>
            </a:r>
            <a:r>
              <a:rPr lang="en-US" b="1">
                <a:latin typeface="+mj-lt"/>
              </a:rPr>
              <a:t> /C * (d/N)</a:t>
            </a:r>
            <a:r>
              <a:rPr lang="en-US" b="1" baseline="30000">
                <a:latin typeface="+mj-lt"/>
              </a:rPr>
              <a:t>a</a:t>
            </a:r>
            <a:r>
              <a:rPr lang="en-US" b="1">
                <a:latin typeface="+mj-lt"/>
              </a:rPr>
              <a:t> </a:t>
            </a:r>
          </a:p>
          <a:p>
            <a:pPr lvl="2" indent="-457200">
              <a:defRPr/>
            </a:pPr>
            <a:r>
              <a:rPr lang="en-US">
                <a:latin typeface="+mj-lt"/>
              </a:rPr>
              <a:t>Total transmission power is N P</a:t>
            </a:r>
            <a:r>
              <a:rPr lang="en-US" baseline="-25000">
                <a:latin typeface="+mj-lt"/>
              </a:rPr>
              <a:t>N</a:t>
            </a:r>
            <a:r>
              <a:rPr lang="en-US">
                <a:latin typeface="+mj-lt"/>
              </a:rPr>
              <a:t> = N P</a:t>
            </a:r>
            <a:r>
              <a:rPr lang="en-US" baseline="-25000">
                <a:latin typeface="+mj-lt"/>
              </a:rPr>
              <a:t>0</a:t>
            </a:r>
            <a:r>
              <a:rPr lang="en-US">
                <a:latin typeface="+mj-lt"/>
              </a:rPr>
              <a:t> /C * (d/N)</a:t>
            </a:r>
            <a:r>
              <a:rPr lang="en-US" baseline="30000">
                <a:latin typeface="+mj-lt"/>
              </a:rPr>
              <a:t>a</a:t>
            </a:r>
            <a:r>
              <a:rPr lang="en-US">
                <a:latin typeface="+mj-lt"/>
              </a:rPr>
              <a:t> </a:t>
            </a:r>
          </a:p>
          <a:p>
            <a:pPr lvl="2" indent="-457200">
              <a:defRPr/>
            </a:pPr>
            <a:endParaRPr lang="en-US"/>
          </a:p>
          <a:p>
            <a:pPr marL="269748" indent="-342900">
              <a:defRPr/>
            </a:pPr>
            <a:r>
              <a:rPr lang="en-US" sz="2400"/>
              <a:t>Which approach (1 transmission vs N transmissions) is more energy efficient?</a:t>
            </a:r>
          </a:p>
        </p:txBody>
      </p:sp>
      <p:sp>
        <p:nvSpPr>
          <p:cNvPr id="19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fld id="{3A1FE2E6-3A45-4EEF-B2E2-84EC06444B05}" type="slidenum">
              <a:rPr lang="en-US" altLang="en-US" sz="1000">
                <a:solidFill>
                  <a:schemeClr val="tx2"/>
                </a:solidFill>
              </a:rPr>
              <a:pPr/>
              <a:t>51</a:t>
            </a:fld>
            <a:endParaRPr lang="en-US" altLang="en-US" sz="1000">
              <a:solidFill>
                <a:schemeClr val="tx2"/>
              </a:solidFill>
            </a:endParaRPr>
          </a:p>
        </p:txBody>
      </p:sp>
    </p:spTree>
    <p:extLst>
      <p:ext uri="{BB962C8B-B14F-4D97-AF65-F5344CB8AC3E}">
        <p14:creationId xmlns:p14="http://schemas.microsoft.com/office/powerpoint/2010/main" val="3212972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7715">
                                            <p:txEl>
                                              <p:pRg st="0" end="0"/>
                                            </p:txEl>
                                          </p:spTgt>
                                        </p:tgtEl>
                                        <p:attrNameLst>
                                          <p:attrName>style.visibility</p:attrName>
                                        </p:attrNameLst>
                                      </p:cBhvr>
                                      <p:to>
                                        <p:strVal val="visible"/>
                                      </p:to>
                                    </p:set>
                                    <p:animEffect transition="in" filter="blinds(horizontal)">
                                      <p:cBhvr>
                                        <p:cTn id="7" dur="500"/>
                                        <p:tgtEl>
                                          <p:spTgt spid="627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27715">
                                            <p:txEl>
                                              <p:pRg st="1" end="1"/>
                                            </p:txEl>
                                          </p:spTgt>
                                        </p:tgtEl>
                                        <p:attrNameLst>
                                          <p:attrName>style.visibility</p:attrName>
                                        </p:attrNameLst>
                                      </p:cBhvr>
                                      <p:to>
                                        <p:strVal val="visible"/>
                                      </p:to>
                                    </p:set>
                                    <p:animEffect transition="in" filter="blinds(horizontal)">
                                      <p:cBhvr>
                                        <p:cTn id="12" dur="500"/>
                                        <p:tgtEl>
                                          <p:spTgt spid="6277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27715">
                                            <p:txEl>
                                              <p:pRg st="2" end="2"/>
                                            </p:txEl>
                                          </p:spTgt>
                                        </p:tgtEl>
                                        <p:attrNameLst>
                                          <p:attrName>style.visibility</p:attrName>
                                        </p:attrNameLst>
                                      </p:cBhvr>
                                      <p:to>
                                        <p:strVal val="visible"/>
                                      </p:to>
                                    </p:set>
                                    <p:animEffect transition="in" filter="blinds(horizontal)">
                                      <p:cBhvr>
                                        <p:cTn id="17" dur="500"/>
                                        <p:tgtEl>
                                          <p:spTgt spid="62771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27715">
                                            <p:txEl>
                                              <p:pRg st="3" end="3"/>
                                            </p:txEl>
                                          </p:spTgt>
                                        </p:tgtEl>
                                        <p:attrNameLst>
                                          <p:attrName>style.visibility</p:attrName>
                                        </p:attrNameLst>
                                      </p:cBhvr>
                                      <p:to>
                                        <p:strVal val="visible"/>
                                      </p:to>
                                    </p:set>
                                    <p:animEffect transition="in" filter="blinds(horizontal)">
                                      <p:cBhvr>
                                        <p:cTn id="20" dur="500"/>
                                        <p:tgtEl>
                                          <p:spTgt spid="62771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27715">
                                            <p:txEl>
                                              <p:pRg st="4" end="4"/>
                                            </p:txEl>
                                          </p:spTgt>
                                        </p:tgtEl>
                                        <p:attrNameLst>
                                          <p:attrName>style.visibility</p:attrName>
                                        </p:attrNameLst>
                                      </p:cBhvr>
                                      <p:to>
                                        <p:strVal val="visible"/>
                                      </p:to>
                                    </p:set>
                                    <p:animEffect transition="in" filter="blinds(horizontal)">
                                      <p:cBhvr>
                                        <p:cTn id="23" dur="500"/>
                                        <p:tgtEl>
                                          <p:spTgt spid="627715">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27715">
                                            <p:txEl>
                                              <p:pRg st="6" end="6"/>
                                            </p:txEl>
                                          </p:spTgt>
                                        </p:tgtEl>
                                        <p:attrNameLst>
                                          <p:attrName>style.visibility</p:attrName>
                                        </p:attrNameLst>
                                      </p:cBhvr>
                                      <p:to>
                                        <p:strVal val="visible"/>
                                      </p:to>
                                    </p:set>
                                    <p:animEffect transition="in" filter="blinds(horizontal)">
                                      <p:cBhvr>
                                        <p:cTn id="26" dur="500"/>
                                        <p:tgtEl>
                                          <p:spTgt spid="627715">
                                            <p:txEl>
                                              <p:pRg st="6" end="6"/>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27715">
                                            <p:txEl>
                                              <p:pRg st="7" end="7"/>
                                            </p:txEl>
                                          </p:spTgt>
                                        </p:tgtEl>
                                        <p:attrNameLst>
                                          <p:attrName>style.visibility</p:attrName>
                                        </p:attrNameLst>
                                      </p:cBhvr>
                                      <p:to>
                                        <p:strVal val="visible"/>
                                      </p:to>
                                    </p:set>
                                    <p:animEffect transition="in" filter="blinds(horizontal)">
                                      <p:cBhvr>
                                        <p:cTn id="29" dur="500"/>
                                        <p:tgtEl>
                                          <p:spTgt spid="627715">
                                            <p:txEl>
                                              <p:pRg st="7" end="7"/>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27715">
                                            <p:txEl>
                                              <p:pRg st="8" end="8"/>
                                            </p:txEl>
                                          </p:spTgt>
                                        </p:tgtEl>
                                        <p:attrNameLst>
                                          <p:attrName>style.visibility</p:attrName>
                                        </p:attrNameLst>
                                      </p:cBhvr>
                                      <p:to>
                                        <p:strVal val="visible"/>
                                      </p:to>
                                    </p:set>
                                    <p:animEffect transition="in" filter="blinds(horizontal)">
                                      <p:cBhvr>
                                        <p:cTn id="32" dur="500"/>
                                        <p:tgtEl>
                                          <p:spTgt spid="627715">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27715">
                                            <p:txEl>
                                              <p:pRg st="10" end="10"/>
                                            </p:txEl>
                                          </p:spTgt>
                                        </p:tgtEl>
                                        <p:attrNameLst>
                                          <p:attrName>style.visibility</p:attrName>
                                        </p:attrNameLst>
                                      </p:cBhvr>
                                      <p:to>
                                        <p:strVal val="visible"/>
                                      </p:to>
                                    </p:set>
                                    <p:animEffect transition="in" filter="blinds(horizontal)">
                                      <p:cBhvr>
                                        <p:cTn id="37" dur="500"/>
                                        <p:tgtEl>
                                          <p:spTgt spid="6277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71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E038-A487-45DD-9AA8-90495494F47D}"/>
              </a:ext>
            </a:extLst>
          </p:cNvPr>
          <p:cNvSpPr>
            <a:spLocks noGrp="1"/>
          </p:cNvSpPr>
          <p:nvPr>
            <p:ph type="title"/>
          </p:nvPr>
        </p:nvSpPr>
        <p:spPr/>
        <p:txBody>
          <a:bodyPr/>
          <a:lstStyle/>
          <a:p>
            <a:r>
              <a:rPr lang="en-US" dirty="0"/>
              <a:t>What are the simplest routing solutions?</a:t>
            </a:r>
          </a:p>
        </p:txBody>
      </p:sp>
      <p:sp>
        <p:nvSpPr>
          <p:cNvPr id="3" name="Content Placeholder 2">
            <a:extLst>
              <a:ext uri="{FF2B5EF4-FFF2-40B4-BE49-F238E27FC236}">
                <a16:creationId xmlns:a16="http://schemas.microsoft.com/office/drawing/2014/main" id="{5DFD5376-AB00-45DF-9A8B-D66D3F68DDE3}"/>
              </a:ext>
            </a:extLst>
          </p:cNvPr>
          <p:cNvSpPr>
            <a:spLocks noGrp="1"/>
          </p:cNvSpPr>
          <p:nvPr>
            <p:ph idx="1"/>
          </p:nvPr>
        </p:nvSpPr>
        <p:spPr/>
        <p:txBody>
          <a:bodyPr>
            <a:normAutofit lnSpcReduction="10000"/>
          </a:bodyPr>
          <a:lstStyle/>
          <a:p>
            <a:r>
              <a:rPr lang="en-US" dirty="0">
                <a:latin typeface="+mj-lt"/>
              </a:rPr>
              <a:t>Broadcast</a:t>
            </a:r>
          </a:p>
          <a:p>
            <a:pPr lvl="1"/>
            <a:r>
              <a:rPr lang="en-US" dirty="0">
                <a:latin typeface="+mj-lt"/>
              </a:rPr>
              <a:t>The link-layer solution for everything</a:t>
            </a:r>
          </a:p>
          <a:p>
            <a:pPr lvl="1"/>
            <a:endParaRPr lang="en-US" dirty="0">
              <a:latin typeface="+mj-lt"/>
            </a:endParaRPr>
          </a:p>
          <a:p>
            <a:r>
              <a:rPr lang="en-US" dirty="0">
                <a:latin typeface="+mj-lt"/>
              </a:rPr>
              <a:t>Star topology</a:t>
            </a:r>
          </a:p>
          <a:p>
            <a:pPr lvl="1"/>
            <a:r>
              <a:rPr lang="en-US" dirty="0">
                <a:latin typeface="+mj-lt"/>
              </a:rPr>
              <a:t>Only one location to send to: parent</a:t>
            </a:r>
          </a:p>
          <a:p>
            <a:pPr lvl="1"/>
            <a:r>
              <a:rPr lang="en-US" dirty="0">
                <a:latin typeface="+mj-lt"/>
              </a:rPr>
              <a:t>Single parent needs to store information about all children</a:t>
            </a:r>
          </a:p>
          <a:p>
            <a:pPr lvl="2"/>
            <a:r>
              <a:rPr lang="en-US" dirty="0">
                <a:latin typeface="+mj-lt"/>
              </a:rPr>
              <a:t>Addresses, schedules, etc.</a:t>
            </a:r>
          </a:p>
          <a:p>
            <a:pPr lvl="2"/>
            <a:endParaRPr lang="en-US" dirty="0">
              <a:latin typeface="+mj-lt"/>
            </a:endParaRPr>
          </a:p>
          <a:p>
            <a:r>
              <a:rPr lang="en-US" dirty="0">
                <a:latin typeface="+mj-lt"/>
              </a:rPr>
              <a:t>Tree topology</a:t>
            </a:r>
          </a:p>
          <a:p>
            <a:pPr lvl="1"/>
            <a:r>
              <a:rPr lang="en-US" dirty="0">
                <a:latin typeface="+mj-lt"/>
              </a:rPr>
              <a:t>Two choices: send to descendent or send to parent</a:t>
            </a:r>
          </a:p>
          <a:p>
            <a:pPr lvl="1"/>
            <a:r>
              <a:rPr lang="en-US" dirty="0">
                <a:latin typeface="+mj-lt"/>
              </a:rPr>
              <a:t>Each parent needs to store information about all children beneath it</a:t>
            </a:r>
          </a:p>
        </p:txBody>
      </p:sp>
      <p:sp>
        <p:nvSpPr>
          <p:cNvPr id="4" name="Slide Number Placeholder 3">
            <a:extLst>
              <a:ext uri="{FF2B5EF4-FFF2-40B4-BE49-F238E27FC236}">
                <a16:creationId xmlns:a16="http://schemas.microsoft.com/office/drawing/2014/main" id="{4EEFFAF0-1C20-4433-8781-61DC9C4B508E}"/>
              </a:ext>
            </a:extLst>
          </p:cNvPr>
          <p:cNvSpPr>
            <a:spLocks noGrp="1"/>
          </p:cNvSpPr>
          <p:nvPr>
            <p:ph type="sldNum" sz="quarter" idx="12"/>
          </p:nvPr>
        </p:nvSpPr>
        <p:spPr/>
        <p:txBody>
          <a:bodyPr/>
          <a:lstStyle/>
          <a:p>
            <a:fld id="{0778C724-3839-4D76-A707-B4C23905D055}" type="slidenum">
              <a:rPr lang="en-US" smtClean="0"/>
              <a:t>52</a:t>
            </a:fld>
            <a:endParaRPr lang="en-US"/>
          </a:p>
        </p:txBody>
      </p:sp>
    </p:spTree>
    <p:extLst>
      <p:ext uri="{BB962C8B-B14F-4D97-AF65-F5344CB8AC3E}">
        <p14:creationId xmlns:p14="http://schemas.microsoft.com/office/powerpoint/2010/main" val="3922532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AA47-E60E-4084-8E18-61E3793682E3}"/>
              </a:ext>
            </a:extLst>
          </p:cNvPr>
          <p:cNvSpPr>
            <a:spLocks noGrp="1"/>
          </p:cNvSpPr>
          <p:nvPr>
            <p:ph type="title"/>
          </p:nvPr>
        </p:nvSpPr>
        <p:spPr>
          <a:xfrm>
            <a:off x="836193" y="151116"/>
            <a:ext cx="10515600" cy="1325563"/>
          </a:xfrm>
        </p:spPr>
        <p:txBody>
          <a:bodyPr/>
          <a:lstStyle/>
          <a:p>
            <a:r>
              <a:rPr lang="en-US"/>
              <a:t>Many-to-one routing</a:t>
            </a:r>
          </a:p>
        </p:txBody>
      </p:sp>
      <p:sp>
        <p:nvSpPr>
          <p:cNvPr id="3" name="Content Placeholder 2">
            <a:extLst>
              <a:ext uri="{FF2B5EF4-FFF2-40B4-BE49-F238E27FC236}">
                <a16:creationId xmlns:a16="http://schemas.microsoft.com/office/drawing/2014/main" id="{D0E7D42C-E207-4096-ABF5-4C3C5FFF6B0D}"/>
              </a:ext>
            </a:extLst>
          </p:cNvPr>
          <p:cNvSpPr>
            <a:spLocks noGrp="1"/>
          </p:cNvSpPr>
          <p:nvPr>
            <p:ph idx="1"/>
          </p:nvPr>
        </p:nvSpPr>
        <p:spPr>
          <a:xfrm>
            <a:off x="836193" y="1409455"/>
            <a:ext cx="10515600" cy="4351338"/>
          </a:xfrm>
        </p:spPr>
        <p:txBody>
          <a:bodyPr/>
          <a:lstStyle/>
          <a:p>
            <a:r>
              <a:rPr lang="en-US">
                <a:latin typeface="+mj-lt"/>
              </a:rPr>
              <a:t>Tree optimization for sensor networks</a:t>
            </a:r>
          </a:p>
          <a:p>
            <a:pPr lvl="1"/>
            <a:r>
              <a:rPr lang="en-US">
                <a:latin typeface="+mj-lt"/>
              </a:rPr>
              <a:t>Keep all devices except the “gateway” as simple as possible</a:t>
            </a:r>
          </a:p>
          <a:p>
            <a:pPr lvl="1"/>
            <a:endParaRPr lang="en-US">
              <a:latin typeface="+mj-lt"/>
            </a:endParaRPr>
          </a:p>
          <a:p>
            <a:r>
              <a:rPr lang="en-US">
                <a:latin typeface="+mj-lt"/>
              </a:rPr>
              <a:t>Each device only needs to remember hop to gateway</a:t>
            </a:r>
          </a:p>
          <a:p>
            <a:pPr lvl="1"/>
            <a:r>
              <a:rPr lang="en-US">
                <a:latin typeface="+mj-lt"/>
              </a:rPr>
              <a:t>If gateway wants to send message back, it must include a full hop path</a:t>
            </a:r>
          </a:p>
        </p:txBody>
      </p:sp>
      <p:sp>
        <p:nvSpPr>
          <p:cNvPr id="4" name="Slide Number Placeholder 3">
            <a:extLst>
              <a:ext uri="{FF2B5EF4-FFF2-40B4-BE49-F238E27FC236}">
                <a16:creationId xmlns:a16="http://schemas.microsoft.com/office/drawing/2014/main" id="{7F0F545A-6632-4DCF-A96E-FFA3C12785E4}"/>
              </a:ext>
            </a:extLst>
          </p:cNvPr>
          <p:cNvSpPr>
            <a:spLocks noGrp="1"/>
          </p:cNvSpPr>
          <p:nvPr>
            <p:ph type="sldNum" sz="quarter" idx="12"/>
          </p:nvPr>
        </p:nvSpPr>
        <p:spPr/>
        <p:txBody>
          <a:bodyPr/>
          <a:lstStyle/>
          <a:p>
            <a:fld id="{0778C724-3839-4D76-A707-B4C23905D055}" type="slidenum">
              <a:rPr lang="en-US" smtClean="0"/>
              <a:t>53</a:t>
            </a:fld>
            <a:endParaRPr lang="en-US"/>
          </a:p>
        </p:txBody>
      </p:sp>
      <p:pic>
        <p:nvPicPr>
          <p:cNvPr id="6" name="Picture 5">
            <a:extLst>
              <a:ext uri="{FF2B5EF4-FFF2-40B4-BE49-F238E27FC236}">
                <a16:creationId xmlns:a16="http://schemas.microsoft.com/office/drawing/2014/main" id="{B89136F6-BB61-456A-9D9E-18EBBCABC317}"/>
              </a:ext>
            </a:extLst>
          </p:cNvPr>
          <p:cNvPicPr>
            <a:picLocks noChangeAspect="1"/>
          </p:cNvPicPr>
          <p:nvPr/>
        </p:nvPicPr>
        <p:blipFill>
          <a:blip r:embed="rId2"/>
          <a:stretch>
            <a:fillRect/>
          </a:stretch>
        </p:blipFill>
        <p:spPr>
          <a:xfrm>
            <a:off x="3097963" y="3752480"/>
            <a:ext cx="5992061" cy="2648320"/>
          </a:xfrm>
          <a:prstGeom prst="rect">
            <a:avLst/>
          </a:prstGeom>
        </p:spPr>
      </p:pic>
    </p:spTree>
    <p:extLst>
      <p:ext uri="{BB962C8B-B14F-4D97-AF65-F5344CB8AC3E}">
        <p14:creationId xmlns:p14="http://schemas.microsoft.com/office/powerpoint/2010/main" val="1422125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E21F1-1FA4-42CE-B8FF-5054629DECB8}"/>
              </a:ext>
            </a:extLst>
          </p:cNvPr>
          <p:cNvSpPr>
            <a:spLocks noGrp="1"/>
          </p:cNvSpPr>
          <p:nvPr>
            <p:ph type="title"/>
          </p:nvPr>
        </p:nvSpPr>
        <p:spPr>
          <a:xfrm>
            <a:off x="853624" y="246810"/>
            <a:ext cx="10515600" cy="1325563"/>
          </a:xfrm>
        </p:spPr>
        <p:txBody>
          <a:bodyPr/>
          <a:lstStyle/>
          <a:p>
            <a:r>
              <a:rPr lang="en-US"/>
              <a:t>Mesh Routing</a:t>
            </a:r>
          </a:p>
        </p:txBody>
      </p:sp>
      <p:sp>
        <p:nvSpPr>
          <p:cNvPr id="3" name="Content Placeholder 2">
            <a:extLst>
              <a:ext uri="{FF2B5EF4-FFF2-40B4-BE49-F238E27FC236}">
                <a16:creationId xmlns:a16="http://schemas.microsoft.com/office/drawing/2014/main" id="{9180CA4D-97C0-4CD4-A7A7-427E3E9F8012}"/>
              </a:ext>
            </a:extLst>
          </p:cNvPr>
          <p:cNvSpPr>
            <a:spLocks noGrp="1"/>
          </p:cNvSpPr>
          <p:nvPr>
            <p:ph idx="1"/>
          </p:nvPr>
        </p:nvSpPr>
        <p:spPr>
          <a:xfrm>
            <a:off x="853624" y="1365227"/>
            <a:ext cx="10515600" cy="4351338"/>
          </a:xfrm>
        </p:spPr>
        <p:txBody>
          <a:bodyPr/>
          <a:lstStyle/>
          <a:p>
            <a:r>
              <a:rPr lang="en-US">
                <a:latin typeface="+mj-lt"/>
              </a:rPr>
              <a:t>Formed by a network of static wireless nodes </a:t>
            </a:r>
          </a:p>
          <a:p>
            <a:r>
              <a:rPr lang="en-US">
                <a:latin typeface="+mj-lt"/>
              </a:rPr>
              <a:t>Mesh topology makes routing question more complicated</a:t>
            </a:r>
          </a:p>
          <a:p>
            <a:pPr lvl="1"/>
            <a:r>
              <a:rPr lang="en-US">
                <a:latin typeface="+mj-lt"/>
              </a:rPr>
              <a:t>Multiple hops in a route</a:t>
            </a:r>
          </a:p>
          <a:p>
            <a:pPr lvl="1"/>
            <a:r>
              <a:rPr lang="en-US">
                <a:latin typeface="+mj-lt"/>
              </a:rPr>
              <a:t>Multiple routes between source and destination</a:t>
            </a:r>
          </a:p>
          <a:p>
            <a:pPr lvl="1"/>
            <a:r>
              <a:rPr lang="en-US">
                <a:latin typeface="+mj-lt"/>
              </a:rPr>
              <a:t>Becomes a graph theory question based on cost metric</a:t>
            </a:r>
          </a:p>
        </p:txBody>
      </p:sp>
      <p:sp>
        <p:nvSpPr>
          <p:cNvPr id="4" name="Slide Number Placeholder 3">
            <a:extLst>
              <a:ext uri="{FF2B5EF4-FFF2-40B4-BE49-F238E27FC236}">
                <a16:creationId xmlns:a16="http://schemas.microsoft.com/office/drawing/2014/main" id="{618602F8-F8BC-4C11-B425-C405F2D80A55}"/>
              </a:ext>
            </a:extLst>
          </p:cNvPr>
          <p:cNvSpPr>
            <a:spLocks noGrp="1"/>
          </p:cNvSpPr>
          <p:nvPr>
            <p:ph type="sldNum" sz="quarter" idx="12"/>
          </p:nvPr>
        </p:nvSpPr>
        <p:spPr/>
        <p:txBody>
          <a:bodyPr/>
          <a:lstStyle/>
          <a:p>
            <a:fld id="{0778C724-3839-4D76-A707-B4C23905D055}" type="slidenum">
              <a:rPr lang="en-US" smtClean="0"/>
              <a:t>54</a:t>
            </a:fld>
            <a:endParaRPr lang="en-US"/>
          </a:p>
        </p:txBody>
      </p:sp>
      <p:sp>
        <p:nvSpPr>
          <p:cNvPr id="5" name="Oval 4">
            <a:extLst>
              <a:ext uri="{FF2B5EF4-FFF2-40B4-BE49-F238E27FC236}">
                <a16:creationId xmlns:a16="http://schemas.microsoft.com/office/drawing/2014/main" id="{8538F55C-C40C-4EA3-B52B-BD99E7360C9C}"/>
              </a:ext>
            </a:extLst>
          </p:cNvPr>
          <p:cNvSpPr/>
          <p:nvPr/>
        </p:nvSpPr>
        <p:spPr>
          <a:xfrm>
            <a:off x="3621024" y="4490298"/>
            <a:ext cx="694944" cy="6949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a:t>
            </a:r>
          </a:p>
        </p:txBody>
      </p:sp>
      <p:sp>
        <p:nvSpPr>
          <p:cNvPr id="6" name="Oval 5">
            <a:extLst>
              <a:ext uri="{FF2B5EF4-FFF2-40B4-BE49-F238E27FC236}">
                <a16:creationId xmlns:a16="http://schemas.microsoft.com/office/drawing/2014/main" id="{5EB245A9-1511-47F6-96DA-DFB6A3B4C379}"/>
              </a:ext>
            </a:extLst>
          </p:cNvPr>
          <p:cNvSpPr/>
          <p:nvPr/>
        </p:nvSpPr>
        <p:spPr>
          <a:xfrm>
            <a:off x="4518752" y="3567090"/>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B</a:t>
            </a:r>
          </a:p>
        </p:txBody>
      </p:sp>
      <p:sp>
        <p:nvSpPr>
          <p:cNvPr id="7" name="Oval 6">
            <a:extLst>
              <a:ext uri="{FF2B5EF4-FFF2-40B4-BE49-F238E27FC236}">
                <a16:creationId xmlns:a16="http://schemas.microsoft.com/office/drawing/2014/main" id="{3736871F-6960-43D0-A909-2E419C4AAFAE}"/>
              </a:ext>
            </a:extLst>
          </p:cNvPr>
          <p:cNvSpPr/>
          <p:nvPr/>
        </p:nvSpPr>
        <p:spPr>
          <a:xfrm>
            <a:off x="6335464" y="357411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a:t>
            </a:r>
          </a:p>
        </p:txBody>
      </p:sp>
      <p:sp>
        <p:nvSpPr>
          <p:cNvPr id="8" name="Oval 7">
            <a:extLst>
              <a:ext uri="{FF2B5EF4-FFF2-40B4-BE49-F238E27FC236}">
                <a16:creationId xmlns:a16="http://schemas.microsoft.com/office/drawing/2014/main" id="{B3E07304-5D83-484F-8313-68D906262465}"/>
              </a:ext>
            </a:extLst>
          </p:cNvPr>
          <p:cNvSpPr/>
          <p:nvPr/>
        </p:nvSpPr>
        <p:spPr>
          <a:xfrm>
            <a:off x="5416480" y="4509258"/>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
            </a:r>
          </a:p>
        </p:txBody>
      </p:sp>
      <p:sp>
        <p:nvSpPr>
          <p:cNvPr id="9" name="Oval 8">
            <a:extLst>
              <a:ext uri="{FF2B5EF4-FFF2-40B4-BE49-F238E27FC236}">
                <a16:creationId xmlns:a16="http://schemas.microsoft.com/office/drawing/2014/main" id="{9FF0FA63-C6A3-4678-AA40-22F89A325674}"/>
              </a:ext>
            </a:extLst>
          </p:cNvPr>
          <p:cNvSpPr/>
          <p:nvPr/>
        </p:nvSpPr>
        <p:spPr>
          <a:xfrm>
            <a:off x="6629792" y="547725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E</a:t>
            </a:r>
          </a:p>
        </p:txBody>
      </p:sp>
      <p:sp>
        <p:nvSpPr>
          <p:cNvPr id="10" name="Oval 9">
            <a:extLst>
              <a:ext uri="{FF2B5EF4-FFF2-40B4-BE49-F238E27FC236}">
                <a16:creationId xmlns:a16="http://schemas.microsoft.com/office/drawing/2014/main" id="{7C4A4974-2259-4707-AC54-B4D745FD6B78}"/>
              </a:ext>
            </a:extLst>
          </p:cNvPr>
          <p:cNvSpPr/>
          <p:nvPr/>
        </p:nvSpPr>
        <p:spPr>
          <a:xfrm>
            <a:off x="7847620" y="4498254"/>
            <a:ext cx="694944" cy="6949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F</a:t>
            </a:r>
          </a:p>
        </p:txBody>
      </p:sp>
      <p:cxnSp>
        <p:nvCxnSpPr>
          <p:cNvPr id="12" name="Straight Connector 11">
            <a:extLst>
              <a:ext uri="{FF2B5EF4-FFF2-40B4-BE49-F238E27FC236}">
                <a16:creationId xmlns:a16="http://schemas.microsoft.com/office/drawing/2014/main" id="{634D0CE3-A197-48DE-990F-58CA06F4A6C9}"/>
              </a:ext>
            </a:extLst>
          </p:cNvPr>
          <p:cNvCxnSpPr>
            <a:cxnSpLocks/>
            <a:stCxn id="5" idx="7"/>
            <a:endCxn id="6" idx="3"/>
          </p:cNvCxnSpPr>
          <p:nvPr/>
        </p:nvCxnSpPr>
        <p:spPr>
          <a:xfrm flipV="1">
            <a:off x="4214196" y="4160262"/>
            <a:ext cx="406328" cy="43180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38B117-9A51-4CF8-80D1-41815DDB8EE7}"/>
              </a:ext>
            </a:extLst>
          </p:cNvPr>
          <p:cNvCxnSpPr>
            <a:cxnSpLocks/>
            <a:stCxn id="6" idx="6"/>
            <a:endCxn id="7" idx="2"/>
          </p:cNvCxnSpPr>
          <p:nvPr/>
        </p:nvCxnSpPr>
        <p:spPr>
          <a:xfrm>
            <a:off x="5213696" y="3914562"/>
            <a:ext cx="1121768" cy="7026"/>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106658-B3D5-4CA7-A327-76A21D8D5EC8}"/>
              </a:ext>
            </a:extLst>
          </p:cNvPr>
          <p:cNvCxnSpPr>
            <a:cxnSpLocks/>
            <a:stCxn id="6" idx="5"/>
            <a:endCxn id="8" idx="1"/>
          </p:cNvCxnSpPr>
          <p:nvPr/>
        </p:nvCxnSpPr>
        <p:spPr>
          <a:xfrm>
            <a:off x="5111924" y="4160262"/>
            <a:ext cx="406328" cy="45076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392980-1469-4754-8063-582D7F6F70D9}"/>
              </a:ext>
            </a:extLst>
          </p:cNvPr>
          <p:cNvCxnSpPr>
            <a:cxnSpLocks/>
            <a:stCxn id="7" idx="3"/>
            <a:endCxn id="8" idx="7"/>
          </p:cNvCxnSpPr>
          <p:nvPr/>
        </p:nvCxnSpPr>
        <p:spPr>
          <a:xfrm flipH="1">
            <a:off x="6009652" y="4167288"/>
            <a:ext cx="427584" cy="44374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E922BF3-848D-4F26-8C3C-61E985F2AB5B}"/>
              </a:ext>
            </a:extLst>
          </p:cNvPr>
          <p:cNvCxnSpPr>
            <a:cxnSpLocks/>
            <a:stCxn id="7" idx="6"/>
            <a:endCxn id="10" idx="1"/>
          </p:cNvCxnSpPr>
          <p:nvPr/>
        </p:nvCxnSpPr>
        <p:spPr>
          <a:xfrm>
            <a:off x="7030408" y="3921588"/>
            <a:ext cx="918984" cy="67843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5F7A05D-EDE8-4247-8995-FEF47D6A9C26}"/>
              </a:ext>
            </a:extLst>
          </p:cNvPr>
          <p:cNvCxnSpPr>
            <a:cxnSpLocks/>
            <a:stCxn id="8" idx="6"/>
            <a:endCxn id="10" idx="2"/>
          </p:cNvCxnSpPr>
          <p:nvPr/>
        </p:nvCxnSpPr>
        <p:spPr>
          <a:xfrm flipV="1">
            <a:off x="6111424" y="4845726"/>
            <a:ext cx="1736196" cy="11004"/>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3741-C09A-48E5-AB1E-30C121AC3415}"/>
              </a:ext>
            </a:extLst>
          </p:cNvPr>
          <p:cNvCxnSpPr>
            <a:cxnSpLocks/>
            <a:stCxn id="8" idx="5"/>
            <a:endCxn id="9" idx="1"/>
          </p:cNvCxnSpPr>
          <p:nvPr/>
        </p:nvCxnSpPr>
        <p:spPr>
          <a:xfrm>
            <a:off x="6009652" y="5102430"/>
            <a:ext cx="721912" cy="47659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D57C61-5140-40A0-AF03-4C8EC4E22E05}"/>
              </a:ext>
            </a:extLst>
          </p:cNvPr>
          <p:cNvCxnSpPr>
            <a:cxnSpLocks/>
            <a:stCxn id="10" idx="3"/>
            <a:endCxn id="9" idx="7"/>
          </p:cNvCxnSpPr>
          <p:nvPr/>
        </p:nvCxnSpPr>
        <p:spPr>
          <a:xfrm flipH="1">
            <a:off x="7222964" y="5091426"/>
            <a:ext cx="726428" cy="4876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43F97D8-BAD9-49D3-B327-86C2680898B1}"/>
              </a:ext>
            </a:extLst>
          </p:cNvPr>
          <p:cNvCxnSpPr>
            <a:cxnSpLocks/>
            <a:stCxn id="5" idx="6"/>
            <a:endCxn id="8" idx="2"/>
          </p:cNvCxnSpPr>
          <p:nvPr/>
        </p:nvCxnSpPr>
        <p:spPr>
          <a:xfrm>
            <a:off x="4315968" y="4837770"/>
            <a:ext cx="1100512" cy="1896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513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sym typeface="Wingdings" pitchFamily="2" charset="2"/>
              </a:rPr>
              <a:t>Routing Basics</a:t>
            </a:r>
            <a:endParaRPr lang="en-US" dirty="0">
              <a:latin typeface="+mj-lt"/>
              <a:sym typeface="Wingdings" pitchFamily="2" charset="2"/>
            </a:endParaRPr>
          </a:p>
          <a:p>
            <a:r>
              <a:rPr lang="en-US" b="1" dirty="0">
                <a:latin typeface="+mj-lt"/>
                <a:sym typeface="Wingdings" pitchFamily="2" charset="2"/>
              </a:rPr>
              <a:t>Flooding</a:t>
            </a:r>
          </a:p>
          <a:p>
            <a:r>
              <a:rPr lang="en-US" dirty="0">
                <a:sym typeface="Wingdings" pitchFamily="2" charset="2"/>
              </a:rPr>
              <a:t>Reactive and Proactive routing	</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55</a:t>
            </a:fld>
            <a:endParaRPr lang="sv-SE"/>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a:latin typeface="+mn-lt"/>
              </a:rPr>
              <a:t>Roadmap of the lecture today</a:t>
            </a:r>
            <a:endParaRPr lang="en-SE" sz="400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1536546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200" y="250031"/>
            <a:ext cx="10515600" cy="1325563"/>
          </a:xfrm>
        </p:spPr>
        <p:txBody>
          <a:bodyPr/>
          <a:lstStyle/>
          <a:p>
            <a:r>
              <a:rPr lang="en-US" dirty="0"/>
              <a:t>What is the mesh equivalent of broadcast?</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575594"/>
            <a:ext cx="10515600" cy="4895850"/>
          </a:xfrm>
        </p:spPr>
        <p:txBody>
          <a:bodyPr>
            <a:normAutofit fontScale="92500" lnSpcReduction="10000"/>
          </a:bodyPr>
          <a:lstStyle/>
          <a:p>
            <a:r>
              <a:rPr lang="en-US" sz="3000" dirty="0">
                <a:latin typeface="+mj-lt"/>
              </a:rPr>
              <a:t>Flooding is the mesh equivalent of broadcast (communicate to all)</a:t>
            </a:r>
          </a:p>
          <a:p>
            <a:pPr lvl="1"/>
            <a:r>
              <a:rPr lang="en-US" sz="2600" dirty="0">
                <a:latin typeface="+mj-lt"/>
              </a:rPr>
              <a:t>Each node sends information to every other node in the mesh</a:t>
            </a:r>
          </a:p>
          <a:p>
            <a:pPr lvl="1"/>
            <a:r>
              <a:rPr lang="en-US" sz="2600" dirty="0">
                <a:latin typeface="+mj-lt"/>
              </a:rPr>
              <a:t>Eventually the packets will reach the desired destination</a:t>
            </a:r>
          </a:p>
          <a:p>
            <a:endParaRPr lang="en-US" dirty="0">
              <a:latin typeface="+mj-lt"/>
            </a:endParaRPr>
          </a:p>
          <a:p>
            <a:r>
              <a:rPr lang="en-US" sz="3000" dirty="0">
                <a:latin typeface="+mj-lt"/>
              </a:rPr>
              <a:t>Goal: get information to all nodes</a:t>
            </a:r>
          </a:p>
          <a:p>
            <a:pPr lvl="1"/>
            <a:r>
              <a:rPr lang="en-US" sz="2600" dirty="0">
                <a:latin typeface="+mj-lt"/>
              </a:rPr>
              <a:t>This is the problem of “data dissemination”</a:t>
            </a:r>
          </a:p>
          <a:p>
            <a:pPr lvl="1"/>
            <a:endParaRPr lang="en-US" dirty="0">
              <a:latin typeface="+mj-lt"/>
            </a:endParaRPr>
          </a:p>
          <a:p>
            <a:r>
              <a:rPr lang="en-US" sz="3000" dirty="0">
                <a:latin typeface="+mj-lt"/>
              </a:rPr>
              <a:t>Problem: difficult in Mesh topologies</a:t>
            </a:r>
          </a:p>
          <a:p>
            <a:pPr lvl="1"/>
            <a:r>
              <a:rPr lang="en-US" sz="2600" dirty="0">
                <a:latin typeface="+mj-lt"/>
              </a:rPr>
              <a:t>Packet loss, retransmission delays</a:t>
            </a:r>
          </a:p>
          <a:p>
            <a:pPr marL="457200" lvl="1" indent="0">
              <a:buNone/>
            </a:pPr>
            <a:endParaRPr lang="en-US" dirty="0">
              <a:latin typeface="+mj-lt"/>
            </a:endParaRPr>
          </a:p>
          <a:p>
            <a:r>
              <a:rPr lang="en-US" sz="3000" b="1" dirty="0">
                <a:latin typeface="+mj-lt"/>
              </a:rPr>
              <a:t>Question: How do we make flooding stop?</a:t>
            </a:r>
          </a:p>
          <a:p>
            <a:r>
              <a:rPr lang="en-US" sz="3000" b="1" dirty="0"/>
              <a:t>Question: Is it really routing?</a:t>
            </a:r>
            <a:endParaRPr lang="en-US" sz="3000" b="1" dirty="0">
              <a:latin typeface="+mj-lt"/>
            </a:endParaRP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56</a:t>
            </a:fld>
            <a:endParaRPr lang="en-US"/>
          </a:p>
        </p:txBody>
      </p:sp>
    </p:spTree>
    <p:extLst>
      <p:ext uri="{BB962C8B-B14F-4D97-AF65-F5344CB8AC3E}">
        <p14:creationId xmlns:p14="http://schemas.microsoft.com/office/powerpoint/2010/main" val="3491165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200" y="250031"/>
            <a:ext cx="10515600" cy="1325563"/>
          </a:xfrm>
        </p:spPr>
        <p:txBody>
          <a:bodyPr/>
          <a:lstStyle/>
          <a:p>
            <a:r>
              <a:rPr lang="en-US" dirty="0"/>
              <a:t>What is the mesh equivalent of broadcast?</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575594"/>
            <a:ext cx="10515600" cy="4895850"/>
          </a:xfrm>
        </p:spPr>
        <p:txBody>
          <a:bodyPr>
            <a:normAutofit fontScale="92500" lnSpcReduction="10000"/>
          </a:bodyPr>
          <a:lstStyle/>
          <a:p>
            <a:r>
              <a:rPr lang="en-US" sz="3000" dirty="0">
                <a:latin typeface="+mj-lt"/>
              </a:rPr>
              <a:t>Flooding is the mesh equivalent of broadcast (communicate to all)</a:t>
            </a:r>
          </a:p>
          <a:p>
            <a:pPr lvl="1"/>
            <a:r>
              <a:rPr lang="en-US" sz="2600" dirty="0">
                <a:latin typeface="+mj-lt"/>
              </a:rPr>
              <a:t>Each node sends information to every other node in the mesh</a:t>
            </a:r>
          </a:p>
          <a:p>
            <a:pPr lvl="1"/>
            <a:r>
              <a:rPr lang="en-US" sz="2600" dirty="0">
                <a:latin typeface="+mj-lt"/>
              </a:rPr>
              <a:t>Eventually the packets will reach the desired destination</a:t>
            </a:r>
          </a:p>
          <a:p>
            <a:endParaRPr lang="en-US" dirty="0">
              <a:latin typeface="+mj-lt"/>
            </a:endParaRPr>
          </a:p>
          <a:p>
            <a:r>
              <a:rPr lang="en-US" sz="3000" dirty="0">
                <a:latin typeface="+mj-lt"/>
              </a:rPr>
              <a:t>Goal: get information to all nodes</a:t>
            </a:r>
          </a:p>
          <a:p>
            <a:pPr lvl="1"/>
            <a:r>
              <a:rPr lang="en-US" sz="2600" dirty="0">
                <a:latin typeface="+mj-lt"/>
              </a:rPr>
              <a:t>This is the problem of “data dissemination”</a:t>
            </a:r>
          </a:p>
          <a:p>
            <a:pPr lvl="1"/>
            <a:endParaRPr lang="en-US" dirty="0">
              <a:latin typeface="+mj-lt"/>
            </a:endParaRPr>
          </a:p>
          <a:p>
            <a:r>
              <a:rPr lang="en-US" sz="3000" dirty="0">
                <a:latin typeface="+mj-lt"/>
              </a:rPr>
              <a:t>Problem: difficult in Mesh topologies</a:t>
            </a:r>
          </a:p>
          <a:p>
            <a:pPr lvl="1"/>
            <a:r>
              <a:rPr lang="en-US" sz="2600" dirty="0">
                <a:latin typeface="+mj-lt"/>
              </a:rPr>
              <a:t>Packet loss, retransmission delays</a:t>
            </a:r>
          </a:p>
          <a:p>
            <a:pPr marL="457200" lvl="1" indent="0">
              <a:buNone/>
            </a:pPr>
            <a:endParaRPr lang="en-US" dirty="0">
              <a:latin typeface="+mj-lt"/>
            </a:endParaRPr>
          </a:p>
          <a:p>
            <a:r>
              <a:rPr lang="en-US" sz="3000" b="1" dirty="0">
                <a:latin typeface="+mj-lt"/>
              </a:rPr>
              <a:t>Question: How do we make flooding stop?</a:t>
            </a:r>
          </a:p>
          <a:p>
            <a:r>
              <a:rPr lang="en-US" sz="3000" b="1" dirty="0"/>
              <a:t>Question: Is it really routing?</a:t>
            </a:r>
            <a:endParaRPr lang="en-US" sz="3000" b="1" dirty="0">
              <a:latin typeface="+mj-lt"/>
            </a:endParaRP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57</a:t>
            </a:fld>
            <a:endParaRPr lang="en-US"/>
          </a:p>
        </p:txBody>
      </p:sp>
    </p:spTree>
    <p:extLst>
      <p:ext uri="{BB962C8B-B14F-4D97-AF65-F5344CB8AC3E}">
        <p14:creationId xmlns:p14="http://schemas.microsoft.com/office/powerpoint/2010/main" val="1315110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What is the mesh equivalent of broadcast?</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983343" y="1689894"/>
            <a:ext cx="10515600" cy="4667250"/>
          </a:xfrm>
        </p:spPr>
        <p:txBody>
          <a:bodyPr>
            <a:normAutofit lnSpcReduction="10000"/>
          </a:bodyPr>
          <a:lstStyle/>
          <a:p>
            <a:r>
              <a:rPr lang="en-US" dirty="0">
                <a:latin typeface="+mj-lt"/>
              </a:rPr>
              <a:t>Flooding is the mesh equivalent of broadcast (communicate to all)</a:t>
            </a:r>
          </a:p>
          <a:p>
            <a:pPr lvl="1"/>
            <a:r>
              <a:rPr lang="en-US" dirty="0">
                <a:latin typeface="+mj-lt"/>
              </a:rPr>
              <a:t>Each node sends information to every other node in the mesh</a:t>
            </a:r>
          </a:p>
          <a:p>
            <a:pPr lvl="1"/>
            <a:r>
              <a:rPr lang="en-US" dirty="0">
                <a:latin typeface="+mj-lt"/>
              </a:rPr>
              <a:t>Eventually the packets will reach the desired destination</a:t>
            </a:r>
          </a:p>
          <a:p>
            <a:pPr marL="457200" lvl="1" indent="0">
              <a:buNone/>
            </a:pPr>
            <a:endParaRPr lang="en-US" dirty="0">
              <a:latin typeface="+mj-lt"/>
            </a:endParaRPr>
          </a:p>
          <a:p>
            <a:r>
              <a:rPr lang="en-US" b="1" dirty="0">
                <a:latin typeface="+mj-lt"/>
              </a:rPr>
              <a:t>Question: How do we make flooding stop?</a:t>
            </a:r>
          </a:p>
          <a:p>
            <a:pPr lvl="1"/>
            <a:r>
              <a:rPr lang="en-US" dirty="0">
                <a:latin typeface="+mj-lt"/>
              </a:rPr>
              <a:t>Maximum retransmissions counter on each packet</a:t>
            </a:r>
          </a:p>
          <a:p>
            <a:pPr lvl="2"/>
            <a:r>
              <a:rPr lang="en-US" dirty="0">
                <a:latin typeface="+mj-lt"/>
              </a:rPr>
              <a:t>Decrement at each hop. Drop packet when it hits zero</a:t>
            </a:r>
          </a:p>
          <a:p>
            <a:pPr lvl="2"/>
            <a:r>
              <a:rPr lang="en-US" dirty="0">
                <a:latin typeface="+mj-lt"/>
              </a:rPr>
              <a:t>Need some guess for how many hops to destination</a:t>
            </a:r>
            <a:br>
              <a:rPr lang="en-US" dirty="0">
                <a:latin typeface="+mj-lt"/>
              </a:rPr>
            </a:br>
            <a:endParaRPr lang="en-US" dirty="0">
              <a:latin typeface="+mj-lt"/>
            </a:endParaRPr>
          </a:p>
          <a:p>
            <a:pPr lvl="1"/>
            <a:r>
              <a:rPr lang="en-US" dirty="0">
                <a:latin typeface="+mj-lt"/>
              </a:rPr>
              <a:t>Keep some history of recently flooded packets</a:t>
            </a:r>
          </a:p>
          <a:p>
            <a:pPr lvl="2"/>
            <a:r>
              <a:rPr lang="en-US" dirty="0">
                <a:latin typeface="+mj-lt"/>
              </a:rPr>
              <a:t>Don’t retransmit a recently sent packet</a:t>
            </a:r>
            <a:endParaRPr lang="en-US" b="1" dirty="0">
              <a:latin typeface="+mj-lt"/>
            </a:endParaRPr>
          </a:p>
          <a:p>
            <a:r>
              <a:rPr lang="en-US" b="1" dirty="0"/>
              <a:t>Question: Is it really routing?</a:t>
            </a:r>
            <a:endParaRPr lang="en-US" b="1" dirty="0">
              <a:latin typeface="+mj-lt"/>
            </a:endParaRP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58</a:t>
            </a:fld>
            <a:endParaRPr lang="en-US"/>
          </a:p>
        </p:txBody>
      </p:sp>
    </p:spTree>
    <p:extLst>
      <p:ext uri="{BB962C8B-B14F-4D97-AF65-F5344CB8AC3E}">
        <p14:creationId xmlns:p14="http://schemas.microsoft.com/office/powerpoint/2010/main" val="2190895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2410B6-C7D0-476D-89E5-6858D274FE26}"/>
              </a:ext>
            </a:extLst>
          </p:cNvPr>
          <p:cNvSpPr>
            <a:spLocks noGrp="1"/>
          </p:cNvSpPr>
          <p:nvPr>
            <p:ph type="title"/>
          </p:nvPr>
        </p:nvSpPr>
        <p:spPr>
          <a:xfrm>
            <a:off x="363415" y="136525"/>
            <a:ext cx="10515600" cy="1325563"/>
          </a:xfrm>
        </p:spPr>
        <p:txBody>
          <a:bodyPr>
            <a:normAutofit/>
          </a:bodyPr>
          <a:lstStyle/>
          <a:p>
            <a:r>
              <a:rPr lang="en-US" dirty="0"/>
              <a:t>Glossy: what if we expand broadcast range by having multiple nodes participate?</a:t>
            </a:r>
          </a:p>
        </p:txBody>
      </p:sp>
      <p:sp>
        <p:nvSpPr>
          <p:cNvPr id="4" name="Slide Number Placeholder 3">
            <a:extLst>
              <a:ext uri="{FF2B5EF4-FFF2-40B4-BE49-F238E27FC236}">
                <a16:creationId xmlns:a16="http://schemas.microsoft.com/office/drawing/2014/main" id="{38917B7F-42A8-45C9-89F7-0D4CC1DF92C3}"/>
              </a:ext>
            </a:extLst>
          </p:cNvPr>
          <p:cNvSpPr>
            <a:spLocks noGrp="1"/>
          </p:cNvSpPr>
          <p:nvPr>
            <p:ph type="sldNum" sz="quarter" idx="12"/>
          </p:nvPr>
        </p:nvSpPr>
        <p:spPr/>
        <p:txBody>
          <a:bodyPr/>
          <a:lstStyle/>
          <a:p>
            <a:fld id="{0778C724-3839-4D76-A707-B4C23905D055}" type="slidenum">
              <a:rPr lang="en-US" smtClean="0"/>
              <a:t>59</a:t>
            </a:fld>
            <a:endParaRPr lang="en-US"/>
          </a:p>
        </p:txBody>
      </p:sp>
      <p:pic>
        <p:nvPicPr>
          <p:cNvPr id="9" name="Picture 8">
            <a:extLst>
              <a:ext uri="{FF2B5EF4-FFF2-40B4-BE49-F238E27FC236}">
                <a16:creationId xmlns:a16="http://schemas.microsoft.com/office/drawing/2014/main" id="{8F623C63-9162-4691-8DD7-1A40D9191673}"/>
              </a:ext>
            </a:extLst>
          </p:cNvPr>
          <p:cNvPicPr>
            <a:picLocks noChangeAspect="1"/>
          </p:cNvPicPr>
          <p:nvPr/>
        </p:nvPicPr>
        <p:blipFill>
          <a:blip r:embed="rId2"/>
          <a:stretch>
            <a:fillRect/>
          </a:stretch>
        </p:blipFill>
        <p:spPr>
          <a:xfrm>
            <a:off x="1742467" y="1399929"/>
            <a:ext cx="8707065" cy="5268060"/>
          </a:xfrm>
          <a:prstGeom prst="rect">
            <a:avLst/>
          </a:prstGeom>
        </p:spPr>
      </p:pic>
    </p:spTree>
    <p:extLst>
      <p:ext uri="{BB962C8B-B14F-4D97-AF65-F5344CB8AC3E}">
        <p14:creationId xmlns:p14="http://schemas.microsoft.com/office/powerpoint/2010/main" val="42061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33BF-0E2B-486A-A07D-1777EC2FDDD6}"/>
              </a:ext>
            </a:extLst>
          </p:cNvPr>
          <p:cNvSpPr>
            <a:spLocks noGrp="1"/>
          </p:cNvSpPr>
          <p:nvPr>
            <p:ph type="title"/>
          </p:nvPr>
        </p:nvSpPr>
        <p:spPr/>
        <p:txBody>
          <a:bodyPr/>
          <a:lstStyle/>
          <a:p>
            <a:r>
              <a:rPr lang="en-US"/>
              <a:t>GPS PHY</a:t>
            </a:r>
          </a:p>
        </p:txBody>
      </p:sp>
      <p:sp>
        <p:nvSpPr>
          <p:cNvPr id="3" name="Content Placeholder 2">
            <a:extLst>
              <a:ext uri="{FF2B5EF4-FFF2-40B4-BE49-F238E27FC236}">
                <a16:creationId xmlns:a16="http://schemas.microsoft.com/office/drawing/2014/main" id="{D8A2876C-877F-4795-A594-D4EF89FBDAAC}"/>
              </a:ext>
            </a:extLst>
          </p:cNvPr>
          <p:cNvSpPr>
            <a:spLocks noGrp="1"/>
          </p:cNvSpPr>
          <p:nvPr>
            <p:ph idx="1"/>
          </p:nvPr>
        </p:nvSpPr>
        <p:spPr/>
        <p:txBody>
          <a:bodyPr>
            <a:normAutofit lnSpcReduction="10000"/>
          </a:bodyPr>
          <a:lstStyle/>
          <a:p>
            <a:r>
              <a:rPr lang="en-US">
                <a:latin typeface="+mj-lt"/>
              </a:rPr>
              <a:t>GPS frequency</a:t>
            </a:r>
          </a:p>
          <a:p>
            <a:pPr lvl="1"/>
            <a:r>
              <a:rPr lang="en-US">
                <a:latin typeface="+mj-lt"/>
              </a:rPr>
              <a:t>1.2 GHz and 1.5 GHz</a:t>
            </a:r>
          </a:p>
          <a:p>
            <a:pPr lvl="1"/>
            <a:r>
              <a:rPr lang="en-US">
                <a:latin typeface="+mj-lt"/>
              </a:rPr>
              <a:t>10-15 MHz bandwidth</a:t>
            </a:r>
          </a:p>
          <a:p>
            <a:endParaRPr lang="en-US">
              <a:latin typeface="+mj-lt"/>
            </a:endParaRPr>
          </a:p>
          <a:p>
            <a:r>
              <a:rPr lang="en-US">
                <a:latin typeface="+mj-lt"/>
              </a:rPr>
              <a:t>BPSK modulation</a:t>
            </a:r>
          </a:p>
          <a:p>
            <a:endParaRPr lang="en-US">
              <a:latin typeface="+mj-lt"/>
            </a:endParaRPr>
          </a:p>
          <a:p>
            <a:r>
              <a:rPr lang="en-US">
                <a:latin typeface="+mj-lt"/>
              </a:rPr>
              <a:t>Signal has to travel 20,000 km, but most of that is through space</a:t>
            </a:r>
          </a:p>
          <a:p>
            <a:pPr lvl="1"/>
            <a:r>
              <a:rPr lang="en-US">
                <a:latin typeface="+mj-lt"/>
              </a:rPr>
              <a:t>Tx power 25 Watts (44 dBm)</a:t>
            </a:r>
          </a:p>
          <a:p>
            <a:pPr lvl="1"/>
            <a:r>
              <a:rPr lang="en-US">
                <a:latin typeface="+mj-lt"/>
              </a:rPr>
              <a:t>Rx sensitivity -140 dBm to -160 dBm (50 bps data rate)</a:t>
            </a:r>
          </a:p>
          <a:p>
            <a:pPr lvl="1"/>
            <a:r>
              <a:rPr lang="en-US">
                <a:latin typeface="+mj-lt"/>
              </a:rPr>
              <a:t>~200 dBm total link budget</a:t>
            </a:r>
          </a:p>
        </p:txBody>
      </p:sp>
      <p:sp>
        <p:nvSpPr>
          <p:cNvPr id="4" name="Slide Number Placeholder 3">
            <a:extLst>
              <a:ext uri="{FF2B5EF4-FFF2-40B4-BE49-F238E27FC236}">
                <a16:creationId xmlns:a16="http://schemas.microsoft.com/office/drawing/2014/main" id="{25708CFE-2EC5-463D-A4EE-2F147EAD4DDC}"/>
              </a:ext>
            </a:extLst>
          </p:cNvPr>
          <p:cNvSpPr>
            <a:spLocks noGrp="1"/>
          </p:cNvSpPr>
          <p:nvPr>
            <p:ph type="sldNum" sz="quarter" idx="12"/>
          </p:nvPr>
        </p:nvSpPr>
        <p:spPr/>
        <p:txBody>
          <a:bodyPr/>
          <a:lstStyle/>
          <a:p>
            <a:fld id="{0778C724-3839-4D76-A707-B4C23905D055}" type="slidenum">
              <a:rPr lang="en-US" smtClean="0"/>
              <a:t>6</a:t>
            </a:fld>
            <a:endParaRPr lang="en-US"/>
          </a:p>
        </p:txBody>
      </p:sp>
      <p:pic>
        <p:nvPicPr>
          <p:cNvPr id="7170" name="Picture 2">
            <a:extLst>
              <a:ext uri="{FF2B5EF4-FFF2-40B4-BE49-F238E27FC236}">
                <a16:creationId xmlns:a16="http://schemas.microsoft.com/office/drawing/2014/main" id="{4ADDD529-B137-4A61-8A48-6F9BA1994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300" y="228600"/>
            <a:ext cx="6386094" cy="349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119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7034-3675-4FB9-B03F-729535673A95}"/>
              </a:ext>
            </a:extLst>
          </p:cNvPr>
          <p:cNvSpPr>
            <a:spLocks noGrp="1"/>
          </p:cNvSpPr>
          <p:nvPr>
            <p:ph type="title"/>
          </p:nvPr>
        </p:nvSpPr>
        <p:spPr/>
        <p:txBody>
          <a:bodyPr/>
          <a:lstStyle/>
          <a:p>
            <a:r>
              <a:rPr lang="en-US" dirty="0"/>
              <a:t>Glossy key techniques</a:t>
            </a:r>
          </a:p>
        </p:txBody>
      </p:sp>
      <p:sp>
        <p:nvSpPr>
          <p:cNvPr id="3" name="Content Placeholder 2">
            <a:extLst>
              <a:ext uri="{FF2B5EF4-FFF2-40B4-BE49-F238E27FC236}">
                <a16:creationId xmlns:a16="http://schemas.microsoft.com/office/drawing/2014/main" id="{968786A5-8251-4C8F-B81B-1FC916E4703F}"/>
              </a:ext>
            </a:extLst>
          </p:cNvPr>
          <p:cNvSpPr>
            <a:spLocks noGrp="1"/>
          </p:cNvSpPr>
          <p:nvPr>
            <p:ph idx="1"/>
          </p:nvPr>
        </p:nvSpPr>
        <p:spPr/>
        <p:txBody>
          <a:bodyPr/>
          <a:lstStyle/>
          <a:p>
            <a:r>
              <a:rPr lang="en-US" dirty="0"/>
              <a:t>Temporally decouple network flooding from application tasks</a:t>
            </a:r>
          </a:p>
          <a:p>
            <a:endParaRPr lang="en-US" dirty="0"/>
          </a:p>
          <a:p>
            <a:endParaRPr lang="en-US" dirty="0"/>
          </a:p>
          <a:p>
            <a:endParaRPr lang="en-US" dirty="0"/>
          </a:p>
          <a:p>
            <a:endParaRPr lang="en-US" dirty="0"/>
          </a:p>
          <a:p>
            <a:endParaRPr lang="en-US" dirty="0"/>
          </a:p>
          <a:p>
            <a:r>
              <a:rPr lang="en-US" dirty="0"/>
              <a:t>Exploit synchronous transmissions for fast network flooding</a:t>
            </a:r>
          </a:p>
        </p:txBody>
      </p:sp>
      <p:sp>
        <p:nvSpPr>
          <p:cNvPr id="4" name="Slide Number Placeholder 3">
            <a:extLst>
              <a:ext uri="{FF2B5EF4-FFF2-40B4-BE49-F238E27FC236}">
                <a16:creationId xmlns:a16="http://schemas.microsoft.com/office/drawing/2014/main" id="{BC02EA12-7175-4232-82E1-6CBC0CAFD35E}"/>
              </a:ext>
            </a:extLst>
          </p:cNvPr>
          <p:cNvSpPr>
            <a:spLocks noGrp="1"/>
          </p:cNvSpPr>
          <p:nvPr>
            <p:ph type="sldNum" sz="quarter" idx="12"/>
          </p:nvPr>
        </p:nvSpPr>
        <p:spPr/>
        <p:txBody>
          <a:bodyPr/>
          <a:lstStyle/>
          <a:p>
            <a:fld id="{0778C724-3839-4D76-A707-B4C23905D055}" type="slidenum">
              <a:rPr lang="en-US" smtClean="0"/>
              <a:t>60</a:t>
            </a:fld>
            <a:endParaRPr lang="en-US"/>
          </a:p>
        </p:txBody>
      </p:sp>
      <p:pic>
        <p:nvPicPr>
          <p:cNvPr id="6" name="Picture 5">
            <a:extLst>
              <a:ext uri="{FF2B5EF4-FFF2-40B4-BE49-F238E27FC236}">
                <a16:creationId xmlns:a16="http://schemas.microsoft.com/office/drawing/2014/main" id="{EAF88FA1-B2D6-444F-AC26-F2696F0FCA7C}"/>
              </a:ext>
            </a:extLst>
          </p:cNvPr>
          <p:cNvPicPr>
            <a:picLocks noChangeAspect="1"/>
          </p:cNvPicPr>
          <p:nvPr/>
        </p:nvPicPr>
        <p:blipFill>
          <a:blip r:embed="rId2"/>
          <a:stretch>
            <a:fillRect/>
          </a:stretch>
        </p:blipFill>
        <p:spPr>
          <a:xfrm>
            <a:off x="1874174" y="2400125"/>
            <a:ext cx="7687748" cy="1257475"/>
          </a:xfrm>
          <a:prstGeom prst="rect">
            <a:avLst/>
          </a:prstGeom>
        </p:spPr>
      </p:pic>
    </p:spTree>
    <p:extLst>
      <p:ext uri="{BB962C8B-B14F-4D97-AF65-F5344CB8AC3E}">
        <p14:creationId xmlns:p14="http://schemas.microsoft.com/office/powerpoint/2010/main" val="4257208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EDF7-9A84-4875-81AE-ED9EB9166621}"/>
              </a:ext>
            </a:extLst>
          </p:cNvPr>
          <p:cNvSpPr>
            <a:spLocks noGrp="1"/>
          </p:cNvSpPr>
          <p:nvPr>
            <p:ph type="title"/>
          </p:nvPr>
        </p:nvSpPr>
        <p:spPr/>
        <p:txBody>
          <a:bodyPr/>
          <a:lstStyle/>
          <a:p>
            <a:r>
              <a:rPr lang="en-US" dirty="0"/>
              <a:t>Synchronous transmissions</a:t>
            </a:r>
          </a:p>
        </p:txBody>
      </p:sp>
      <p:sp>
        <p:nvSpPr>
          <p:cNvPr id="3" name="Content Placeholder 2">
            <a:extLst>
              <a:ext uri="{FF2B5EF4-FFF2-40B4-BE49-F238E27FC236}">
                <a16:creationId xmlns:a16="http://schemas.microsoft.com/office/drawing/2014/main" id="{C799CD83-34FD-480F-9FB8-3BC909B6C6DE}"/>
              </a:ext>
            </a:extLst>
          </p:cNvPr>
          <p:cNvSpPr>
            <a:spLocks noGrp="1"/>
          </p:cNvSpPr>
          <p:nvPr>
            <p:ph idx="1"/>
          </p:nvPr>
        </p:nvSpPr>
        <p:spPr/>
        <p:txBody>
          <a:bodyPr>
            <a:normAutofit fontScale="92500" lnSpcReduction="10000"/>
          </a:bodyPr>
          <a:lstStyle/>
          <a:p>
            <a:r>
              <a:rPr lang="en-US" dirty="0"/>
              <a:t>Multiple nodes transmit </a:t>
            </a:r>
            <a:r>
              <a:rPr lang="en-US" b="1" dirty="0"/>
              <a:t>same packet </a:t>
            </a:r>
            <a:r>
              <a:rPr lang="en-US" dirty="0"/>
              <a:t>at </a:t>
            </a:r>
            <a:r>
              <a:rPr lang="en-US" b="1" dirty="0"/>
              <a:t>same time</a:t>
            </a:r>
          </a:p>
          <a:p>
            <a:endParaRPr lang="en-US" b="1" dirty="0"/>
          </a:p>
          <a:p>
            <a:endParaRPr lang="en-US" b="1" dirty="0"/>
          </a:p>
          <a:p>
            <a:endParaRPr lang="en-US" b="1" dirty="0"/>
          </a:p>
          <a:p>
            <a:endParaRPr lang="en-US" b="1" dirty="0"/>
          </a:p>
          <a:p>
            <a:endParaRPr lang="en-US" b="1" dirty="0"/>
          </a:p>
          <a:p>
            <a:r>
              <a:rPr lang="en-US" dirty="0"/>
              <a:t>R can receive packet with high probability if Δ is small</a:t>
            </a:r>
          </a:p>
          <a:p>
            <a:pPr lvl="1"/>
            <a:r>
              <a:rPr lang="en-US" dirty="0"/>
              <a:t>May even improve probability of reception (more energy at receiver)</a:t>
            </a:r>
          </a:p>
          <a:p>
            <a:pPr lvl="1"/>
            <a:endParaRPr lang="en-US" dirty="0"/>
          </a:p>
          <a:p>
            <a:r>
              <a:rPr lang="en-US" dirty="0"/>
              <a:t>500 ns is 1/32 of a symbol for 802.15.4 (chip duration)</a:t>
            </a:r>
          </a:p>
        </p:txBody>
      </p:sp>
      <p:sp>
        <p:nvSpPr>
          <p:cNvPr id="4" name="Slide Number Placeholder 3">
            <a:extLst>
              <a:ext uri="{FF2B5EF4-FFF2-40B4-BE49-F238E27FC236}">
                <a16:creationId xmlns:a16="http://schemas.microsoft.com/office/drawing/2014/main" id="{3BCA2837-30F5-4AA6-8267-8756115017C3}"/>
              </a:ext>
            </a:extLst>
          </p:cNvPr>
          <p:cNvSpPr>
            <a:spLocks noGrp="1"/>
          </p:cNvSpPr>
          <p:nvPr>
            <p:ph type="sldNum" sz="quarter" idx="12"/>
          </p:nvPr>
        </p:nvSpPr>
        <p:spPr/>
        <p:txBody>
          <a:bodyPr/>
          <a:lstStyle/>
          <a:p>
            <a:fld id="{0778C724-3839-4D76-A707-B4C23905D055}" type="slidenum">
              <a:rPr lang="en-US" smtClean="0"/>
              <a:t>61</a:t>
            </a:fld>
            <a:endParaRPr lang="en-US"/>
          </a:p>
        </p:txBody>
      </p:sp>
      <p:pic>
        <p:nvPicPr>
          <p:cNvPr id="6" name="Picture 5">
            <a:extLst>
              <a:ext uri="{FF2B5EF4-FFF2-40B4-BE49-F238E27FC236}">
                <a16:creationId xmlns:a16="http://schemas.microsoft.com/office/drawing/2014/main" id="{3DFC26E2-E093-420E-83DA-CBB3B01FB2FE}"/>
              </a:ext>
            </a:extLst>
          </p:cNvPr>
          <p:cNvPicPr>
            <a:picLocks noChangeAspect="1"/>
          </p:cNvPicPr>
          <p:nvPr/>
        </p:nvPicPr>
        <p:blipFill>
          <a:blip r:embed="rId2"/>
          <a:stretch>
            <a:fillRect/>
          </a:stretch>
        </p:blipFill>
        <p:spPr>
          <a:xfrm>
            <a:off x="2602594" y="2165274"/>
            <a:ext cx="6982799" cy="1991003"/>
          </a:xfrm>
          <a:prstGeom prst="rect">
            <a:avLst/>
          </a:prstGeom>
        </p:spPr>
      </p:pic>
    </p:spTree>
    <p:extLst>
      <p:ext uri="{BB962C8B-B14F-4D97-AF65-F5344CB8AC3E}">
        <p14:creationId xmlns:p14="http://schemas.microsoft.com/office/powerpoint/2010/main" val="1706917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1312985" y="256420"/>
            <a:ext cx="8669215" cy="95958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62</a:t>
            </a:fld>
            <a:endParaRPr lang="en-US"/>
          </a:p>
        </p:txBody>
      </p:sp>
      <p:pic>
        <p:nvPicPr>
          <p:cNvPr id="6" name="Picture 5">
            <a:extLst>
              <a:ext uri="{FF2B5EF4-FFF2-40B4-BE49-F238E27FC236}">
                <a16:creationId xmlns:a16="http://schemas.microsoft.com/office/drawing/2014/main" id="{D352A0A0-C6CA-4520-BD28-AEF3B7C8FA08}"/>
              </a:ext>
            </a:extLst>
          </p:cNvPr>
          <p:cNvPicPr>
            <a:picLocks noChangeAspect="1"/>
          </p:cNvPicPr>
          <p:nvPr/>
        </p:nvPicPr>
        <p:blipFill rotWithShape="1">
          <a:blip r:embed="rId2"/>
          <a:srcRect l="11149" t="9178" r="9320" b="9008"/>
          <a:stretch/>
        </p:blipFill>
        <p:spPr>
          <a:xfrm>
            <a:off x="2286339" y="1295400"/>
            <a:ext cx="7193280" cy="4981553"/>
          </a:xfrm>
          <a:prstGeom prst="rect">
            <a:avLst/>
          </a:prstGeom>
        </p:spPr>
      </p:pic>
    </p:spTree>
    <p:extLst>
      <p:ext uri="{BB962C8B-B14F-4D97-AF65-F5344CB8AC3E}">
        <p14:creationId xmlns:p14="http://schemas.microsoft.com/office/powerpoint/2010/main" val="14132867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773723" y="0"/>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63</a:t>
            </a:fld>
            <a:endParaRPr lang="en-US"/>
          </a:p>
        </p:txBody>
      </p:sp>
      <p:pic>
        <p:nvPicPr>
          <p:cNvPr id="7" name="Picture 6">
            <a:extLst>
              <a:ext uri="{FF2B5EF4-FFF2-40B4-BE49-F238E27FC236}">
                <a16:creationId xmlns:a16="http://schemas.microsoft.com/office/drawing/2014/main" id="{49D3C8BA-044E-4D04-A1BB-4B672701DDFF}"/>
              </a:ext>
            </a:extLst>
          </p:cNvPr>
          <p:cNvPicPr>
            <a:picLocks noChangeAspect="1"/>
          </p:cNvPicPr>
          <p:nvPr/>
        </p:nvPicPr>
        <p:blipFill rotWithShape="1">
          <a:blip r:embed="rId2"/>
          <a:srcRect l="12859" t="13355" r="9502" b="10045"/>
          <a:stretch/>
        </p:blipFill>
        <p:spPr>
          <a:xfrm>
            <a:off x="2537208" y="914399"/>
            <a:ext cx="7153426" cy="5009461"/>
          </a:xfrm>
          <a:prstGeom prst="rect">
            <a:avLst/>
          </a:prstGeom>
        </p:spPr>
      </p:pic>
    </p:spTree>
    <p:extLst>
      <p:ext uri="{BB962C8B-B14F-4D97-AF65-F5344CB8AC3E}">
        <p14:creationId xmlns:p14="http://schemas.microsoft.com/office/powerpoint/2010/main" val="2756469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92C609-36F4-4627-99C9-A87AEC92608B}"/>
              </a:ext>
            </a:extLst>
          </p:cNvPr>
          <p:cNvPicPr>
            <a:picLocks noChangeAspect="1"/>
          </p:cNvPicPr>
          <p:nvPr/>
        </p:nvPicPr>
        <p:blipFill>
          <a:blip r:embed="rId2"/>
          <a:stretch>
            <a:fillRect/>
          </a:stretch>
        </p:blipFill>
        <p:spPr>
          <a:xfrm>
            <a:off x="2212699" y="656844"/>
            <a:ext cx="7601861" cy="5383982"/>
          </a:xfrm>
          <a:prstGeom prst="rect">
            <a:avLst/>
          </a:prstGeom>
        </p:spPr>
      </p:pic>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838200" y="-74491"/>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64</a:t>
            </a:fld>
            <a:endParaRPr lang="en-US"/>
          </a:p>
        </p:txBody>
      </p:sp>
    </p:spTree>
    <p:extLst>
      <p:ext uri="{BB962C8B-B14F-4D97-AF65-F5344CB8AC3E}">
        <p14:creationId xmlns:p14="http://schemas.microsoft.com/office/powerpoint/2010/main" val="24392518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4F2DFA-8A80-4256-B787-064BADA79BEC}"/>
              </a:ext>
            </a:extLst>
          </p:cNvPr>
          <p:cNvPicPr>
            <a:picLocks noChangeAspect="1"/>
          </p:cNvPicPr>
          <p:nvPr/>
        </p:nvPicPr>
        <p:blipFill rotWithShape="1">
          <a:blip r:embed="rId2"/>
          <a:srcRect b="1717"/>
          <a:stretch/>
        </p:blipFill>
        <p:spPr>
          <a:xfrm>
            <a:off x="1774319" y="780417"/>
            <a:ext cx="9259441" cy="6077584"/>
          </a:xfrm>
          <a:prstGeom prst="rect">
            <a:avLst/>
          </a:prstGeom>
        </p:spPr>
      </p:pic>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838200" y="-80352"/>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65</a:t>
            </a:fld>
            <a:endParaRPr lang="en-US"/>
          </a:p>
        </p:txBody>
      </p:sp>
    </p:spTree>
    <p:extLst>
      <p:ext uri="{BB962C8B-B14F-4D97-AF65-F5344CB8AC3E}">
        <p14:creationId xmlns:p14="http://schemas.microsoft.com/office/powerpoint/2010/main" val="41159442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6555-76B4-43B1-A84C-5FE06B74AC62}"/>
              </a:ext>
            </a:extLst>
          </p:cNvPr>
          <p:cNvSpPr>
            <a:spLocks noGrp="1"/>
          </p:cNvSpPr>
          <p:nvPr>
            <p:ph type="title"/>
          </p:nvPr>
        </p:nvSpPr>
        <p:spPr/>
        <p:txBody>
          <a:bodyPr/>
          <a:lstStyle/>
          <a:p>
            <a:r>
              <a:rPr lang="en-US" dirty="0"/>
              <a:t>Glossy details</a:t>
            </a:r>
          </a:p>
        </p:txBody>
      </p:sp>
      <p:sp>
        <p:nvSpPr>
          <p:cNvPr id="3" name="Content Placeholder 2">
            <a:extLst>
              <a:ext uri="{FF2B5EF4-FFF2-40B4-BE49-F238E27FC236}">
                <a16:creationId xmlns:a16="http://schemas.microsoft.com/office/drawing/2014/main" id="{FCDF9469-15B1-46D8-BA7C-27A209D818D9}"/>
              </a:ext>
            </a:extLst>
          </p:cNvPr>
          <p:cNvSpPr>
            <a:spLocks noGrp="1"/>
          </p:cNvSpPr>
          <p:nvPr>
            <p:ph idx="1"/>
          </p:nvPr>
        </p:nvSpPr>
        <p:spPr/>
        <p:txBody>
          <a:bodyPr/>
          <a:lstStyle/>
          <a:p>
            <a:r>
              <a:rPr lang="en-US" dirty="0"/>
              <a:t>When Glossy starts</a:t>
            </a:r>
          </a:p>
          <a:p>
            <a:pPr lvl="1"/>
            <a:r>
              <a:rPr lang="en-US" dirty="0"/>
              <a:t>All nodes turn on radios to receive</a:t>
            </a:r>
          </a:p>
        </p:txBody>
      </p:sp>
      <p:sp>
        <p:nvSpPr>
          <p:cNvPr id="4" name="Slide Number Placeholder 3">
            <a:extLst>
              <a:ext uri="{FF2B5EF4-FFF2-40B4-BE49-F238E27FC236}">
                <a16:creationId xmlns:a16="http://schemas.microsoft.com/office/drawing/2014/main" id="{92117001-CEFF-4249-9286-DF4AF435D537}"/>
              </a:ext>
            </a:extLst>
          </p:cNvPr>
          <p:cNvSpPr>
            <a:spLocks noGrp="1"/>
          </p:cNvSpPr>
          <p:nvPr>
            <p:ph type="sldNum" sz="quarter" idx="12"/>
          </p:nvPr>
        </p:nvSpPr>
        <p:spPr/>
        <p:txBody>
          <a:bodyPr/>
          <a:lstStyle/>
          <a:p>
            <a:fld id="{0778C724-3839-4D76-A707-B4C23905D055}" type="slidenum">
              <a:rPr lang="en-US" smtClean="0"/>
              <a:t>66</a:t>
            </a:fld>
            <a:endParaRPr lang="en-US"/>
          </a:p>
        </p:txBody>
      </p:sp>
      <p:pic>
        <p:nvPicPr>
          <p:cNvPr id="10" name="Picture 9">
            <a:extLst>
              <a:ext uri="{FF2B5EF4-FFF2-40B4-BE49-F238E27FC236}">
                <a16:creationId xmlns:a16="http://schemas.microsoft.com/office/drawing/2014/main" id="{D39775C6-875B-4D56-A18C-3CA60D245E67}"/>
              </a:ext>
            </a:extLst>
          </p:cNvPr>
          <p:cNvPicPr>
            <a:picLocks noChangeAspect="1"/>
          </p:cNvPicPr>
          <p:nvPr/>
        </p:nvPicPr>
        <p:blipFill>
          <a:blip r:embed="rId2"/>
          <a:stretch>
            <a:fillRect/>
          </a:stretch>
        </p:blipFill>
        <p:spPr>
          <a:xfrm>
            <a:off x="1926225" y="3323827"/>
            <a:ext cx="8335538" cy="2848373"/>
          </a:xfrm>
          <a:prstGeom prst="rect">
            <a:avLst/>
          </a:prstGeom>
        </p:spPr>
      </p:pic>
    </p:spTree>
    <p:extLst>
      <p:ext uri="{BB962C8B-B14F-4D97-AF65-F5344CB8AC3E}">
        <p14:creationId xmlns:p14="http://schemas.microsoft.com/office/powerpoint/2010/main" val="2875991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1E45-4482-4CBC-AA5F-DF1487EAA393}"/>
              </a:ext>
            </a:extLst>
          </p:cNvPr>
          <p:cNvSpPr>
            <a:spLocks noGrp="1"/>
          </p:cNvSpPr>
          <p:nvPr>
            <p:ph type="title"/>
          </p:nvPr>
        </p:nvSpPr>
        <p:spPr/>
        <p:txBody>
          <a:bodyPr/>
          <a:lstStyle/>
          <a:p>
            <a:r>
              <a:rPr lang="en-US" dirty="0"/>
              <a:t>Glossy details</a:t>
            </a:r>
          </a:p>
        </p:txBody>
      </p:sp>
      <p:sp>
        <p:nvSpPr>
          <p:cNvPr id="3" name="Content Placeholder 2">
            <a:extLst>
              <a:ext uri="{FF2B5EF4-FFF2-40B4-BE49-F238E27FC236}">
                <a16:creationId xmlns:a16="http://schemas.microsoft.com/office/drawing/2014/main" id="{8520107F-F24B-47E1-9ADE-00F6D05C691F}"/>
              </a:ext>
            </a:extLst>
          </p:cNvPr>
          <p:cNvSpPr>
            <a:spLocks noGrp="1"/>
          </p:cNvSpPr>
          <p:nvPr>
            <p:ph idx="1"/>
          </p:nvPr>
        </p:nvSpPr>
        <p:spPr/>
        <p:txBody>
          <a:bodyPr/>
          <a:lstStyle/>
          <a:p>
            <a:r>
              <a:rPr lang="en-US" dirty="0"/>
              <a:t>Initiator</a:t>
            </a:r>
          </a:p>
          <a:p>
            <a:pPr lvl="1"/>
            <a:r>
              <a:rPr lang="en-US" dirty="0"/>
              <a:t>Set relay counter in packet, </a:t>
            </a:r>
            <a:r>
              <a:rPr lang="en-US" b="1" dirty="0"/>
              <a:t>C</a:t>
            </a:r>
            <a:r>
              <a:rPr lang="en-US" dirty="0"/>
              <a:t> = 0</a:t>
            </a:r>
          </a:p>
          <a:p>
            <a:pPr lvl="1"/>
            <a:r>
              <a:rPr lang="en-US" dirty="0"/>
              <a:t>Broadcast packet</a:t>
            </a:r>
          </a:p>
        </p:txBody>
      </p:sp>
      <p:sp>
        <p:nvSpPr>
          <p:cNvPr id="4" name="Slide Number Placeholder 3">
            <a:extLst>
              <a:ext uri="{FF2B5EF4-FFF2-40B4-BE49-F238E27FC236}">
                <a16:creationId xmlns:a16="http://schemas.microsoft.com/office/drawing/2014/main" id="{74A9832B-5456-40B7-A27D-B18BD2780420}"/>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6" name="Picture 5">
            <a:extLst>
              <a:ext uri="{FF2B5EF4-FFF2-40B4-BE49-F238E27FC236}">
                <a16:creationId xmlns:a16="http://schemas.microsoft.com/office/drawing/2014/main" id="{5BAE5D73-AD97-4E40-AC90-BCB637898BC4}"/>
              </a:ext>
            </a:extLst>
          </p:cNvPr>
          <p:cNvPicPr>
            <a:picLocks noChangeAspect="1"/>
          </p:cNvPicPr>
          <p:nvPr/>
        </p:nvPicPr>
        <p:blipFill>
          <a:blip r:embed="rId2"/>
          <a:stretch>
            <a:fillRect/>
          </a:stretch>
        </p:blipFill>
        <p:spPr>
          <a:xfrm>
            <a:off x="1911935" y="3314301"/>
            <a:ext cx="8364117" cy="2857899"/>
          </a:xfrm>
          <a:prstGeom prst="rect">
            <a:avLst/>
          </a:prstGeom>
        </p:spPr>
      </p:pic>
    </p:spTree>
    <p:extLst>
      <p:ext uri="{BB962C8B-B14F-4D97-AF65-F5344CB8AC3E}">
        <p14:creationId xmlns:p14="http://schemas.microsoft.com/office/powerpoint/2010/main" val="37349207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F16B-2D94-4C1C-9C46-630DD2FA8744}"/>
              </a:ext>
            </a:extLst>
          </p:cNvPr>
          <p:cNvSpPr>
            <a:spLocks noGrp="1"/>
          </p:cNvSpPr>
          <p:nvPr>
            <p:ph type="title"/>
          </p:nvPr>
        </p:nvSpPr>
        <p:spPr/>
        <p:txBody>
          <a:bodyPr/>
          <a:lstStyle/>
          <a:p>
            <a:r>
              <a:rPr lang="en-US" dirty="0"/>
              <a:t>Glossy details</a:t>
            </a:r>
          </a:p>
        </p:txBody>
      </p:sp>
      <p:sp>
        <p:nvSpPr>
          <p:cNvPr id="3" name="Content Placeholder 2">
            <a:extLst>
              <a:ext uri="{FF2B5EF4-FFF2-40B4-BE49-F238E27FC236}">
                <a16:creationId xmlns:a16="http://schemas.microsoft.com/office/drawing/2014/main" id="{4FD9D091-7694-42BC-ADFC-6C19FE640A1F}"/>
              </a:ext>
            </a:extLst>
          </p:cNvPr>
          <p:cNvSpPr>
            <a:spLocks noGrp="1"/>
          </p:cNvSpPr>
          <p:nvPr>
            <p:ph idx="1"/>
          </p:nvPr>
        </p:nvSpPr>
        <p:spPr/>
        <p:txBody>
          <a:bodyPr/>
          <a:lstStyle/>
          <a:p>
            <a:r>
              <a:rPr lang="en-US" dirty="0"/>
              <a:t>At packet reception:</a:t>
            </a:r>
          </a:p>
          <a:p>
            <a:pPr lvl="1"/>
            <a:r>
              <a:rPr lang="en-US" dirty="0"/>
              <a:t>Increment relay counter </a:t>
            </a:r>
            <a:r>
              <a:rPr lang="en-US" b="1" dirty="0"/>
              <a:t>C</a:t>
            </a:r>
          </a:p>
          <a:p>
            <a:pPr lvl="1"/>
            <a:r>
              <a:rPr lang="en-US" dirty="0"/>
              <a:t>Transmit synchronously (at a fixed period after the reception)</a:t>
            </a:r>
          </a:p>
        </p:txBody>
      </p:sp>
      <p:sp>
        <p:nvSpPr>
          <p:cNvPr id="4" name="Slide Number Placeholder 3">
            <a:extLst>
              <a:ext uri="{FF2B5EF4-FFF2-40B4-BE49-F238E27FC236}">
                <a16:creationId xmlns:a16="http://schemas.microsoft.com/office/drawing/2014/main" id="{1F3C5111-5A04-438F-8B62-352609635E4E}"/>
              </a:ext>
            </a:extLst>
          </p:cNvPr>
          <p:cNvSpPr>
            <a:spLocks noGrp="1"/>
          </p:cNvSpPr>
          <p:nvPr>
            <p:ph type="sldNum" sz="quarter" idx="12"/>
          </p:nvPr>
        </p:nvSpPr>
        <p:spPr/>
        <p:txBody>
          <a:bodyPr/>
          <a:lstStyle/>
          <a:p>
            <a:fld id="{0778C724-3839-4D76-A707-B4C23905D055}" type="slidenum">
              <a:rPr lang="en-US" smtClean="0"/>
              <a:t>68</a:t>
            </a:fld>
            <a:endParaRPr lang="en-US"/>
          </a:p>
        </p:txBody>
      </p:sp>
      <p:pic>
        <p:nvPicPr>
          <p:cNvPr id="6" name="Picture 5">
            <a:extLst>
              <a:ext uri="{FF2B5EF4-FFF2-40B4-BE49-F238E27FC236}">
                <a16:creationId xmlns:a16="http://schemas.microsoft.com/office/drawing/2014/main" id="{200D006B-C2C2-4A9E-B3A1-8096BBACCEDA}"/>
              </a:ext>
            </a:extLst>
          </p:cNvPr>
          <p:cNvPicPr>
            <a:picLocks noChangeAspect="1"/>
          </p:cNvPicPr>
          <p:nvPr/>
        </p:nvPicPr>
        <p:blipFill>
          <a:blip r:embed="rId2"/>
          <a:stretch>
            <a:fillRect/>
          </a:stretch>
        </p:blipFill>
        <p:spPr>
          <a:xfrm>
            <a:off x="1911935" y="3304775"/>
            <a:ext cx="8364117" cy="2867425"/>
          </a:xfrm>
          <a:prstGeom prst="rect">
            <a:avLst/>
          </a:prstGeom>
        </p:spPr>
      </p:pic>
    </p:spTree>
    <p:extLst>
      <p:ext uri="{BB962C8B-B14F-4D97-AF65-F5344CB8AC3E}">
        <p14:creationId xmlns:p14="http://schemas.microsoft.com/office/powerpoint/2010/main" val="206049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F16B-2D94-4C1C-9C46-630DD2FA8744}"/>
              </a:ext>
            </a:extLst>
          </p:cNvPr>
          <p:cNvSpPr>
            <a:spLocks noGrp="1"/>
          </p:cNvSpPr>
          <p:nvPr>
            <p:ph type="title"/>
          </p:nvPr>
        </p:nvSpPr>
        <p:spPr/>
        <p:txBody>
          <a:bodyPr/>
          <a:lstStyle/>
          <a:p>
            <a:r>
              <a:rPr lang="en-US" dirty="0"/>
              <a:t>Glossy details</a:t>
            </a:r>
          </a:p>
        </p:txBody>
      </p:sp>
      <p:sp>
        <p:nvSpPr>
          <p:cNvPr id="3" name="Content Placeholder 2">
            <a:extLst>
              <a:ext uri="{FF2B5EF4-FFF2-40B4-BE49-F238E27FC236}">
                <a16:creationId xmlns:a16="http://schemas.microsoft.com/office/drawing/2014/main" id="{4FD9D091-7694-42BC-ADFC-6C19FE640A1F}"/>
              </a:ext>
            </a:extLst>
          </p:cNvPr>
          <p:cNvSpPr>
            <a:spLocks noGrp="1"/>
          </p:cNvSpPr>
          <p:nvPr>
            <p:ph idx="1"/>
          </p:nvPr>
        </p:nvSpPr>
        <p:spPr/>
        <p:txBody>
          <a:bodyPr/>
          <a:lstStyle/>
          <a:p>
            <a:r>
              <a:rPr lang="en-US" dirty="0"/>
              <a:t>At packet reception:</a:t>
            </a:r>
          </a:p>
          <a:p>
            <a:pPr lvl="1"/>
            <a:r>
              <a:rPr lang="en-US" dirty="0"/>
              <a:t>Increment relay counter </a:t>
            </a:r>
            <a:r>
              <a:rPr lang="en-US" b="1" dirty="0"/>
              <a:t>C</a:t>
            </a:r>
          </a:p>
          <a:p>
            <a:pPr lvl="1"/>
            <a:r>
              <a:rPr lang="en-US" dirty="0"/>
              <a:t>Transmit synchronously (at a fixed period after the reception)</a:t>
            </a:r>
          </a:p>
        </p:txBody>
      </p:sp>
      <p:sp>
        <p:nvSpPr>
          <p:cNvPr id="4" name="Slide Number Placeholder 3">
            <a:extLst>
              <a:ext uri="{FF2B5EF4-FFF2-40B4-BE49-F238E27FC236}">
                <a16:creationId xmlns:a16="http://schemas.microsoft.com/office/drawing/2014/main" id="{1F3C5111-5A04-438F-8B62-352609635E4E}"/>
              </a:ext>
            </a:extLst>
          </p:cNvPr>
          <p:cNvSpPr>
            <a:spLocks noGrp="1"/>
          </p:cNvSpPr>
          <p:nvPr>
            <p:ph type="sldNum" sz="quarter" idx="12"/>
          </p:nvPr>
        </p:nvSpPr>
        <p:spPr/>
        <p:txBody>
          <a:bodyPr/>
          <a:lstStyle/>
          <a:p>
            <a:fld id="{0778C724-3839-4D76-A707-B4C23905D055}" type="slidenum">
              <a:rPr lang="en-US" smtClean="0"/>
              <a:t>69</a:t>
            </a:fld>
            <a:endParaRPr lang="en-US"/>
          </a:p>
        </p:txBody>
      </p:sp>
      <p:pic>
        <p:nvPicPr>
          <p:cNvPr id="7" name="Picture 6">
            <a:extLst>
              <a:ext uri="{FF2B5EF4-FFF2-40B4-BE49-F238E27FC236}">
                <a16:creationId xmlns:a16="http://schemas.microsoft.com/office/drawing/2014/main" id="{7CAB531C-1EAB-4C70-AD0B-93E930A6757C}"/>
              </a:ext>
            </a:extLst>
          </p:cNvPr>
          <p:cNvPicPr>
            <a:picLocks noChangeAspect="1"/>
          </p:cNvPicPr>
          <p:nvPr/>
        </p:nvPicPr>
        <p:blipFill>
          <a:blip r:embed="rId2"/>
          <a:stretch>
            <a:fillRect/>
          </a:stretch>
        </p:blipFill>
        <p:spPr>
          <a:xfrm>
            <a:off x="1902409" y="3304775"/>
            <a:ext cx="8383170" cy="2867425"/>
          </a:xfrm>
          <a:prstGeom prst="rect">
            <a:avLst/>
          </a:prstGeom>
        </p:spPr>
      </p:pic>
    </p:spTree>
    <p:extLst>
      <p:ext uri="{BB962C8B-B14F-4D97-AF65-F5344CB8AC3E}">
        <p14:creationId xmlns:p14="http://schemas.microsoft.com/office/powerpoint/2010/main" val="3890205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39A0-A5D6-4359-9C7D-ED800E7AF059}"/>
              </a:ext>
            </a:extLst>
          </p:cNvPr>
          <p:cNvSpPr>
            <a:spLocks noGrp="1"/>
          </p:cNvSpPr>
          <p:nvPr>
            <p:ph type="title"/>
          </p:nvPr>
        </p:nvSpPr>
        <p:spPr/>
        <p:txBody>
          <a:bodyPr/>
          <a:lstStyle/>
          <a:p>
            <a:r>
              <a:rPr lang="en-US"/>
              <a:t>GPS transmissions</a:t>
            </a:r>
          </a:p>
        </p:txBody>
      </p:sp>
      <p:sp>
        <p:nvSpPr>
          <p:cNvPr id="3" name="Content Placeholder 2">
            <a:extLst>
              <a:ext uri="{FF2B5EF4-FFF2-40B4-BE49-F238E27FC236}">
                <a16:creationId xmlns:a16="http://schemas.microsoft.com/office/drawing/2014/main" id="{0A65EEA7-1A84-4A94-81E0-FDBA3DA369EC}"/>
              </a:ext>
            </a:extLst>
          </p:cNvPr>
          <p:cNvSpPr>
            <a:spLocks noGrp="1"/>
          </p:cNvSpPr>
          <p:nvPr>
            <p:ph idx="1"/>
          </p:nvPr>
        </p:nvSpPr>
        <p:spPr/>
        <p:txBody>
          <a:bodyPr/>
          <a:lstStyle/>
          <a:p>
            <a:r>
              <a:rPr lang="en-US">
                <a:latin typeface="+mj-lt"/>
              </a:rPr>
              <a:t>Each satellite sends a unique pseudo-random number sequence</a:t>
            </a:r>
          </a:p>
          <a:p>
            <a:pPr lvl="1"/>
            <a:r>
              <a:rPr lang="en-US">
                <a:latin typeface="+mj-lt"/>
              </a:rPr>
              <a:t>Sequence repeats in time (over minutes) and is well-known</a:t>
            </a:r>
          </a:p>
          <a:p>
            <a:pPr lvl="1"/>
            <a:r>
              <a:rPr lang="en-US">
                <a:latin typeface="+mj-lt"/>
              </a:rPr>
              <a:t>Position in signal is used to calculate time of flight</a:t>
            </a:r>
          </a:p>
        </p:txBody>
      </p:sp>
      <p:sp>
        <p:nvSpPr>
          <p:cNvPr id="4" name="Slide Number Placeholder 3">
            <a:extLst>
              <a:ext uri="{FF2B5EF4-FFF2-40B4-BE49-F238E27FC236}">
                <a16:creationId xmlns:a16="http://schemas.microsoft.com/office/drawing/2014/main" id="{395A29FB-EF5C-49F9-AEEF-013BE9C86791}"/>
              </a:ext>
            </a:extLst>
          </p:cNvPr>
          <p:cNvSpPr>
            <a:spLocks noGrp="1"/>
          </p:cNvSpPr>
          <p:nvPr>
            <p:ph type="sldNum" sz="quarter" idx="12"/>
          </p:nvPr>
        </p:nvSpPr>
        <p:spPr/>
        <p:txBody>
          <a:bodyPr/>
          <a:lstStyle/>
          <a:p>
            <a:fld id="{0778C724-3839-4D76-A707-B4C23905D055}" type="slidenum">
              <a:rPr lang="en-US" smtClean="0"/>
              <a:t>7</a:t>
            </a:fld>
            <a:endParaRPr lang="en-US"/>
          </a:p>
        </p:txBody>
      </p:sp>
      <p:pic>
        <p:nvPicPr>
          <p:cNvPr id="5124" name="Picture 4" descr="Introduction to navstar gps">
            <a:extLst>
              <a:ext uri="{FF2B5EF4-FFF2-40B4-BE49-F238E27FC236}">
                <a16:creationId xmlns:a16="http://schemas.microsoft.com/office/drawing/2014/main" id="{2C5EF6A8-EE37-4BC6-8BCC-CC66C0939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43" b="5980"/>
          <a:stretch/>
        </p:blipFill>
        <p:spPr bwMode="auto">
          <a:xfrm>
            <a:off x="3263082" y="3579062"/>
            <a:ext cx="5263833" cy="28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0546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F16B-2D94-4C1C-9C46-630DD2FA8744}"/>
              </a:ext>
            </a:extLst>
          </p:cNvPr>
          <p:cNvSpPr>
            <a:spLocks noGrp="1"/>
          </p:cNvSpPr>
          <p:nvPr>
            <p:ph type="title"/>
          </p:nvPr>
        </p:nvSpPr>
        <p:spPr/>
        <p:txBody>
          <a:bodyPr/>
          <a:lstStyle/>
          <a:p>
            <a:r>
              <a:rPr lang="en-US" dirty="0"/>
              <a:t>Glossy details</a:t>
            </a:r>
          </a:p>
        </p:txBody>
      </p:sp>
      <p:sp>
        <p:nvSpPr>
          <p:cNvPr id="3" name="Content Placeholder 2">
            <a:extLst>
              <a:ext uri="{FF2B5EF4-FFF2-40B4-BE49-F238E27FC236}">
                <a16:creationId xmlns:a16="http://schemas.microsoft.com/office/drawing/2014/main" id="{4FD9D091-7694-42BC-ADFC-6C19FE640A1F}"/>
              </a:ext>
            </a:extLst>
          </p:cNvPr>
          <p:cNvSpPr>
            <a:spLocks noGrp="1"/>
          </p:cNvSpPr>
          <p:nvPr>
            <p:ph idx="1"/>
          </p:nvPr>
        </p:nvSpPr>
        <p:spPr/>
        <p:txBody>
          <a:bodyPr/>
          <a:lstStyle/>
          <a:p>
            <a:r>
              <a:rPr lang="en-US" dirty="0"/>
              <a:t>Stop rebroadcasting and turn off radio when</a:t>
            </a:r>
          </a:p>
          <a:p>
            <a:pPr lvl="1"/>
            <a:r>
              <a:rPr lang="en-US" dirty="0"/>
              <a:t>Already transmitted N times</a:t>
            </a:r>
          </a:p>
          <a:p>
            <a:pPr lvl="1"/>
            <a:r>
              <a:rPr lang="en-US" dirty="0"/>
              <a:t>Networks pick N for reliability/energy tradeoff</a:t>
            </a:r>
          </a:p>
        </p:txBody>
      </p:sp>
      <p:sp>
        <p:nvSpPr>
          <p:cNvPr id="4" name="Slide Number Placeholder 3">
            <a:extLst>
              <a:ext uri="{FF2B5EF4-FFF2-40B4-BE49-F238E27FC236}">
                <a16:creationId xmlns:a16="http://schemas.microsoft.com/office/drawing/2014/main" id="{1F3C5111-5A04-438F-8B62-352609635E4E}"/>
              </a:ext>
            </a:extLst>
          </p:cNvPr>
          <p:cNvSpPr>
            <a:spLocks noGrp="1"/>
          </p:cNvSpPr>
          <p:nvPr>
            <p:ph type="sldNum" sz="quarter" idx="12"/>
          </p:nvPr>
        </p:nvSpPr>
        <p:spPr/>
        <p:txBody>
          <a:bodyPr/>
          <a:lstStyle/>
          <a:p>
            <a:fld id="{0778C724-3839-4D76-A707-B4C23905D055}" type="slidenum">
              <a:rPr lang="en-US" smtClean="0"/>
              <a:t>70</a:t>
            </a:fld>
            <a:endParaRPr lang="en-US"/>
          </a:p>
        </p:txBody>
      </p:sp>
      <p:pic>
        <p:nvPicPr>
          <p:cNvPr id="6" name="Picture 5">
            <a:extLst>
              <a:ext uri="{FF2B5EF4-FFF2-40B4-BE49-F238E27FC236}">
                <a16:creationId xmlns:a16="http://schemas.microsoft.com/office/drawing/2014/main" id="{337B8D53-1C89-45F3-8832-17DD7A9DAC64}"/>
              </a:ext>
            </a:extLst>
          </p:cNvPr>
          <p:cNvPicPr>
            <a:picLocks noChangeAspect="1"/>
          </p:cNvPicPr>
          <p:nvPr/>
        </p:nvPicPr>
        <p:blipFill>
          <a:blip r:embed="rId2"/>
          <a:stretch>
            <a:fillRect/>
          </a:stretch>
        </p:blipFill>
        <p:spPr>
          <a:xfrm>
            <a:off x="1911935" y="3314301"/>
            <a:ext cx="8364117" cy="2857899"/>
          </a:xfrm>
          <a:prstGeom prst="rect">
            <a:avLst/>
          </a:prstGeom>
        </p:spPr>
      </p:pic>
    </p:spTree>
    <p:extLst>
      <p:ext uri="{BB962C8B-B14F-4D97-AF65-F5344CB8AC3E}">
        <p14:creationId xmlns:p14="http://schemas.microsoft.com/office/powerpoint/2010/main" val="9613662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F16B-2D94-4C1C-9C46-630DD2FA8744}"/>
              </a:ext>
            </a:extLst>
          </p:cNvPr>
          <p:cNvSpPr>
            <a:spLocks noGrp="1"/>
          </p:cNvSpPr>
          <p:nvPr>
            <p:ph type="title"/>
          </p:nvPr>
        </p:nvSpPr>
        <p:spPr/>
        <p:txBody>
          <a:bodyPr/>
          <a:lstStyle/>
          <a:p>
            <a:r>
              <a:rPr lang="en-US" dirty="0"/>
              <a:t>Glossy details</a:t>
            </a:r>
          </a:p>
        </p:txBody>
      </p:sp>
      <p:sp>
        <p:nvSpPr>
          <p:cNvPr id="3" name="Content Placeholder 2">
            <a:extLst>
              <a:ext uri="{FF2B5EF4-FFF2-40B4-BE49-F238E27FC236}">
                <a16:creationId xmlns:a16="http://schemas.microsoft.com/office/drawing/2014/main" id="{4FD9D091-7694-42BC-ADFC-6C19FE640A1F}"/>
              </a:ext>
            </a:extLst>
          </p:cNvPr>
          <p:cNvSpPr>
            <a:spLocks noGrp="1"/>
          </p:cNvSpPr>
          <p:nvPr>
            <p:ph idx="1"/>
          </p:nvPr>
        </p:nvSpPr>
        <p:spPr/>
        <p:txBody>
          <a:bodyPr/>
          <a:lstStyle/>
          <a:p>
            <a:r>
              <a:rPr lang="en-US" dirty="0" err="1"/>
              <a:t>T</a:t>
            </a:r>
            <a:r>
              <a:rPr lang="en-US" baseline="-25000" dirty="0" err="1"/>
              <a:t>slot</a:t>
            </a:r>
            <a:r>
              <a:rPr lang="en-US" dirty="0"/>
              <a:t> is constant by design</a:t>
            </a:r>
          </a:p>
          <a:p>
            <a:pPr lvl="1"/>
            <a:r>
              <a:rPr lang="en-US" dirty="0"/>
              <a:t>Needs to be to make constructive interference work</a:t>
            </a:r>
          </a:p>
          <a:p>
            <a:r>
              <a:rPr lang="en-US" dirty="0"/>
              <a:t>Beginning of slot (</a:t>
            </a:r>
            <a:r>
              <a:rPr lang="en-US" dirty="0" err="1"/>
              <a:t>t</a:t>
            </a:r>
            <a:r>
              <a:rPr lang="en-US" baseline="-25000" dirty="0" err="1"/>
              <a:t>ref</a:t>
            </a:r>
            <a:r>
              <a:rPr lang="en-US" dirty="0"/>
              <a:t>) provides synchronization point</a:t>
            </a:r>
          </a:p>
          <a:p>
            <a:pPr lvl="1"/>
            <a:r>
              <a:rPr lang="en-US" dirty="0"/>
              <a:t>As a bonus, all nodes are synchronized after flooding event</a:t>
            </a:r>
          </a:p>
        </p:txBody>
      </p:sp>
      <p:sp>
        <p:nvSpPr>
          <p:cNvPr id="4" name="Slide Number Placeholder 3">
            <a:extLst>
              <a:ext uri="{FF2B5EF4-FFF2-40B4-BE49-F238E27FC236}">
                <a16:creationId xmlns:a16="http://schemas.microsoft.com/office/drawing/2014/main" id="{1F3C5111-5A04-438F-8B62-352609635E4E}"/>
              </a:ext>
            </a:extLst>
          </p:cNvPr>
          <p:cNvSpPr>
            <a:spLocks noGrp="1"/>
          </p:cNvSpPr>
          <p:nvPr>
            <p:ph type="sldNum" sz="quarter" idx="12"/>
          </p:nvPr>
        </p:nvSpPr>
        <p:spPr/>
        <p:txBody>
          <a:bodyPr/>
          <a:lstStyle/>
          <a:p>
            <a:fld id="{0778C724-3839-4D76-A707-B4C23905D055}" type="slidenum">
              <a:rPr lang="en-US" smtClean="0"/>
              <a:t>71</a:t>
            </a:fld>
            <a:endParaRPr lang="en-US"/>
          </a:p>
        </p:txBody>
      </p:sp>
      <p:pic>
        <p:nvPicPr>
          <p:cNvPr id="6" name="Picture 5">
            <a:extLst>
              <a:ext uri="{FF2B5EF4-FFF2-40B4-BE49-F238E27FC236}">
                <a16:creationId xmlns:a16="http://schemas.microsoft.com/office/drawing/2014/main" id="{E9AB8386-7FC3-43A8-8A83-070EBAFB420A}"/>
              </a:ext>
            </a:extLst>
          </p:cNvPr>
          <p:cNvPicPr>
            <a:picLocks noChangeAspect="1"/>
          </p:cNvPicPr>
          <p:nvPr/>
        </p:nvPicPr>
        <p:blipFill>
          <a:blip r:embed="rId2"/>
          <a:stretch>
            <a:fillRect/>
          </a:stretch>
        </p:blipFill>
        <p:spPr>
          <a:xfrm>
            <a:off x="1902409" y="3304775"/>
            <a:ext cx="8383170" cy="2867425"/>
          </a:xfrm>
          <a:prstGeom prst="rect">
            <a:avLst/>
          </a:prstGeom>
        </p:spPr>
      </p:pic>
    </p:spTree>
    <p:extLst>
      <p:ext uri="{BB962C8B-B14F-4D97-AF65-F5344CB8AC3E}">
        <p14:creationId xmlns:p14="http://schemas.microsoft.com/office/powerpoint/2010/main" val="2450297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1592-E197-45BB-8B1B-D753DF2AC8B2}"/>
              </a:ext>
            </a:extLst>
          </p:cNvPr>
          <p:cNvSpPr>
            <a:spLocks noGrp="1"/>
          </p:cNvSpPr>
          <p:nvPr>
            <p:ph type="title"/>
          </p:nvPr>
        </p:nvSpPr>
        <p:spPr/>
        <p:txBody>
          <a:bodyPr/>
          <a:lstStyle/>
          <a:p>
            <a:r>
              <a:rPr lang="en-US" dirty="0"/>
              <a:t>Glossy implementation</a:t>
            </a:r>
          </a:p>
        </p:txBody>
      </p:sp>
      <p:sp>
        <p:nvSpPr>
          <p:cNvPr id="3" name="Content Placeholder 2">
            <a:extLst>
              <a:ext uri="{FF2B5EF4-FFF2-40B4-BE49-F238E27FC236}">
                <a16:creationId xmlns:a16="http://schemas.microsoft.com/office/drawing/2014/main" id="{70A1B065-21FE-494D-8C77-76A1F6BFA2D7}"/>
              </a:ext>
            </a:extLst>
          </p:cNvPr>
          <p:cNvSpPr>
            <a:spLocks noGrp="1"/>
          </p:cNvSpPr>
          <p:nvPr>
            <p:ph idx="1"/>
          </p:nvPr>
        </p:nvSpPr>
        <p:spPr/>
        <p:txBody>
          <a:bodyPr/>
          <a:lstStyle/>
          <a:p>
            <a:r>
              <a:rPr lang="en-US" dirty="0"/>
              <a:t>Device must be able to have tight time bounds on </a:t>
            </a:r>
            <a:r>
              <a:rPr lang="en-US" dirty="0" err="1"/>
              <a:t>rx</a:t>
            </a:r>
            <a:r>
              <a:rPr lang="en-US" dirty="0"/>
              <a:t>/</a:t>
            </a:r>
            <a:r>
              <a:rPr lang="en-US" dirty="0" err="1"/>
              <a:t>tx</a:t>
            </a:r>
            <a:endParaRPr lang="en-US" dirty="0"/>
          </a:p>
          <a:p>
            <a:pPr lvl="1"/>
            <a:r>
              <a:rPr lang="en-US" dirty="0"/>
              <a:t>500 ns wiggle room maximum</a:t>
            </a:r>
          </a:p>
          <a:p>
            <a:pPr lvl="1"/>
            <a:r>
              <a:rPr lang="en-US" dirty="0"/>
              <a:t>Includes receive, processing, transmission</a:t>
            </a:r>
          </a:p>
          <a:p>
            <a:pPr lvl="1"/>
            <a:endParaRPr lang="en-US" dirty="0"/>
          </a:p>
          <a:p>
            <a:r>
              <a:rPr lang="en-US" dirty="0"/>
              <a:t>Need to pick an N for reliability</a:t>
            </a:r>
          </a:p>
        </p:txBody>
      </p:sp>
      <p:sp>
        <p:nvSpPr>
          <p:cNvPr id="4" name="Slide Number Placeholder 3">
            <a:extLst>
              <a:ext uri="{FF2B5EF4-FFF2-40B4-BE49-F238E27FC236}">
                <a16:creationId xmlns:a16="http://schemas.microsoft.com/office/drawing/2014/main" id="{B0479C2E-3E6F-4619-B32D-6990D34B1818}"/>
              </a:ext>
            </a:extLst>
          </p:cNvPr>
          <p:cNvSpPr>
            <a:spLocks noGrp="1"/>
          </p:cNvSpPr>
          <p:nvPr>
            <p:ph type="sldNum" sz="quarter" idx="12"/>
          </p:nvPr>
        </p:nvSpPr>
        <p:spPr/>
        <p:txBody>
          <a:bodyPr/>
          <a:lstStyle/>
          <a:p>
            <a:fld id="{0778C724-3839-4D76-A707-B4C23905D055}" type="slidenum">
              <a:rPr lang="en-US" smtClean="0"/>
              <a:t>72</a:t>
            </a:fld>
            <a:endParaRPr lang="en-US"/>
          </a:p>
        </p:txBody>
      </p:sp>
      <p:pic>
        <p:nvPicPr>
          <p:cNvPr id="6" name="Picture 5">
            <a:extLst>
              <a:ext uri="{FF2B5EF4-FFF2-40B4-BE49-F238E27FC236}">
                <a16:creationId xmlns:a16="http://schemas.microsoft.com/office/drawing/2014/main" id="{826D5FB9-F648-44F7-AA20-2FFB6B6C618C}"/>
              </a:ext>
            </a:extLst>
          </p:cNvPr>
          <p:cNvPicPr>
            <a:picLocks noChangeAspect="1"/>
          </p:cNvPicPr>
          <p:nvPr/>
        </p:nvPicPr>
        <p:blipFill>
          <a:blip r:embed="rId2"/>
          <a:stretch>
            <a:fillRect/>
          </a:stretch>
        </p:blipFill>
        <p:spPr>
          <a:xfrm>
            <a:off x="2962681" y="4235726"/>
            <a:ext cx="6266637" cy="2363330"/>
          </a:xfrm>
          <a:prstGeom prst="rect">
            <a:avLst/>
          </a:prstGeom>
        </p:spPr>
      </p:pic>
    </p:spTree>
    <p:extLst>
      <p:ext uri="{BB962C8B-B14F-4D97-AF65-F5344CB8AC3E}">
        <p14:creationId xmlns:p14="http://schemas.microsoft.com/office/powerpoint/2010/main" val="12897966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sym typeface="Wingdings" pitchFamily="2" charset="2"/>
              </a:rPr>
              <a:t>Routing Basics</a:t>
            </a:r>
            <a:endParaRPr lang="en-US" dirty="0">
              <a:latin typeface="+mj-lt"/>
              <a:sym typeface="Wingdings" pitchFamily="2" charset="2"/>
            </a:endParaRPr>
          </a:p>
          <a:p>
            <a:r>
              <a:rPr lang="en-US" dirty="0">
                <a:latin typeface="+mj-lt"/>
                <a:sym typeface="Wingdings" pitchFamily="2" charset="2"/>
              </a:rPr>
              <a:t>Flooding</a:t>
            </a:r>
          </a:p>
          <a:p>
            <a:r>
              <a:rPr lang="en-US" b="1" dirty="0">
                <a:sym typeface="Wingdings" pitchFamily="2" charset="2"/>
              </a:rPr>
              <a:t>Reactive and Proactive routing	</a:t>
            </a:r>
            <a:endParaRPr lang="en-US" b="1"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73</a:t>
            </a:fld>
            <a:endParaRPr lang="sv-SE"/>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a:latin typeface="+mn-lt"/>
              </a:rPr>
              <a:t>Roadmap of the lecture today</a:t>
            </a:r>
            <a:endParaRPr lang="en-SE" sz="400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3727461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93057" y="379639"/>
            <a:ext cx="10515600" cy="1325563"/>
          </a:xfrm>
        </p:spPr>
        <p:txBody>
          <a:bodyPr/>
          <a:lstStyle/>
          <a:p>
            <a:r>
              <a:rPr lang="en-US" altLang="en-US" dirty="0"/>
              <a:t>Routing in wireless mesh and routing metrics</a:t>
            </a:r>
          </a:p>
        </p:txBody>
      </p:sp>
      <p:sp>
        <p:nvSpPr>
          <p:cNvPr id="12292" name="Rectangle 3"/>
          <p:cNvSpPr>
            <a:spLocks noGrp="1" noChangeArrowheads="1"/>
          </p:cNvSpPr>
          <p:nvPr>
            <p:ph idx="1"/>
          </p:nvPr>
        </p:nvSpPr>
        <p:spPr>
          <a:xfrm>
            <a:off x="693057" y="1705202"/>
            <a:ext cx="11223172" cy="4665662"/>
          </a:xfrm>
        </p:spPr>
        <p:txBody>
          <a:bodyPr>
            <a:normAutofit/>
          </a:bodyPr>
          <a:lstStyle/>
          <a:p>
            <a:endParaRPr lang="en-US" altLang="en-US" dirty="0">
              <a:latin typeface="+mj-lt"/>
            </a:endParaRPr>
          </a:p>
          <a:p>
            <a:pPr marL="0" indent="0">
              <a:buNone/>
            </a:pPr>
            <a:r>
              <a:rPr lang="en-US" altLang="en-US" dirty="0">
                <a:latin typeface="+mj-lt"/>
              </a:rPr>
              <a:t>What are some possible metric to make routing decisions?</a:t>
            </a:r>
          </a:p>
          <a:p>
            <a:pPr marL="0" indent="0">
              <a:buNone/>
            </a:pPr>
            <a:endParaRPr lang="en-US" altLang="en-US" dirty="0">
              <a:latin typeface="+mj-lt"/>
            </a:endParaRPr>
          </a:p>
          <a:p>
            <a:pPr marL="639763" indent="-457200"/>
            <a:r>
              <a:rPr lang="en-US" altLang="en-US" dirty="0">
                <a:latin typeface="+mj-lt"/>
              </a:rPr>
              <a:t>Hop Count</a:t>
            </a:r>
          </a:p>
          <a:p>
            <a:pPr marL="639763" indent="-457200"/>
            <a:r>
              <a:rPr lang="en-US" altLang="en-US" dirty="0">
                <a:latin typeface="+mj-lt"/>
              </a:rPr>
              <a:t>Delay</a:t>
            </a:r>
          </a:p>
          <a:p>
            <a:pPr marL="639763" indent="-457200"/>
            <a:r>
              <a:rPr lang="en-US" altLang="en-US" dirty="0">
                <a:latin typeface="+mj-lt"/>
              </a:rPr>
              <a:t>Reliability</a:t>
            </a:r>
          </a:p>
          <a:p>
            <a:pPr marL="639763" indent="-457200"/>
            <a:r>
              <a:rPr lang="en-US" altLang="en-US" dirty="0">
                <a:latin typeface="+mj-lt"/>
              </a:rPr>
              <a:t>Energy</a:t>
            </a:r>
          </a:p>
          <a:p>
            <a:pPr marL="639763" indent="-457200"/>
            <a:r>
              <a:rPr lang="en-US" altLang="en-US" dirty="0"/>
              <a:t>Other?</a:t>
            </a:r>
            <a:endParaRPr lang="en-US" altLang="en-US" dirty="0">
              <a:latin typeface="+mj-lt"/>
            </a:endParaRPr>
          </a:p>
          <a:p>
            <a:pPr lvl="2" indent="-457200">
              <a:buFont typeface="Tahoma" panose="020B0604030504040204" pitchFamily="34" charset="0"/>
              <a:buAutoNum type="arabicPeriod"/>
            </a:pPr>
            <a:endParaRPr lang="en-US" altLang="en-US" dirty="0"/>
          </a:p>
        </p:txBody>
      </p:sp>
    </p:spTree>
    <p:extLst>
      <p:ext uri="{BB962C8B-B14F-4D97-AF65-F5344CB8AC3E}">
        <p14:creationId xmlns:p14="http://schemas.microsoft.com/office/powerpoint/2010/main" val="700657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292">
                                            <p:txEl>
                                              <p:pRg st="3" end="3"/>
                                            </p:txEl>
                                          </p:spTgt>
                                        </p:tgtEl>
                                        <p:attrNameLst>
                                          <p:attrName>style.visibility</p:attrName>
                                        </p:attrNameLst>
                                      </p:cBhvr>
                                      <p:to>
                                        <p:strVal val="visible"/>
                                      </p:to>
                                    </p:set>
                                    <p:animEffect transition="in" filter="blinds(horizontal)">
                                      <p:cBhvr>
                                        <p:cTn id="7" dur="500"/>
                                        <p:tgtEl>
                                          <p:spTgt spid="12292">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292">
                                            <p:txEl>
                                              <p:pRg st="4" end="4"/>
                                            </p:txEl>
                                          </p:spTgt>
                                        </p:tgtEl>
                                        <p:attrNameLst>
                                          <p:attrName>style.visibility</p:attrName>
                                        </p:attrNameLst>
                                      </p:cBhvr>
                                      <p:to>
                                        <p:strVal val="visible"/>
                                      </p:to>
                                    </p:set>
                                    <p:animEffect transition="in" filter="blinds(horizontal)">
                                      <p:cBhvr>
                                        <p:cTn id="12" dur="500"/>
                                        <p:tgtEl>
                                          <p:spTgt spid="12292">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2292">
                                            <p:txEl>
                                              <p:pRg st="5" end="5"/>
                                            </p:txEl>
                                          </p:spTgt>
                                        </p:tgtEl>
                                        <p:attrNameLst>
                                          <p:attrName>style.visibility</p:attrName>
                                        </p:attrNameLst>
                                      </p:cBhvr>
                                      <p:to>
                                        <p:strVal val="visible"/>
                                      </p:to>
                                    </p:set>
                                    <p:animEffect transition="in" filter="blinds(horizontal)">
                                      <p:cBhvr>
                                        <p:cTn id="17" dur="500"/>
                                        <p:tgtEl>
                                          <p:spTgt spid="12292">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2292">
                                            <p:txEl>
                                              <p:pRg st="6" end="6"/>
                                            </p:txEl>
                                          </p:spTgt>
                                        </p:tgtEl>
                                        <p:attrNameLst>
                                          <p:attrName>style.visibility</p:attrName>
                                        </p:attrNameLst>
                                      </p:cBhvr>
                                      <p:to>
                                        <p:strVal val="visible"/>
                                      </p:to>
                                    </p:set>
                                    <p:animEffect transition="in" filter="blinds(horizontal)">
                                      <p:cBhvr>
                                        <p:cTn id="22" dur="500"/>
                                        <p:tgtEl>
                                          <p:spTgt spid="1229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292">
                                            <p:txEl>
                                              <p:pRg st="7" end="7"/>
                                            </p:txEl>
                                          </p:spTgt>
                                        </p:tgtEl>
                                        <p:attrNameLst>
                                          <p:attrName>style.visibility</p:attrName>
                                        </p:attrNameLst>
                                      </p:cBhvr>
                                      <p:to>
                                        <p:strVal val="visible"/>
                                      </p:to>
                                    </p:set>
                                    <p:animEffect transition="in" filter="blinds(horizontal)">
                                      <p:cBhvr>
                                        <p:cTn id="27" dur="500"/>
                                        <p:tgtEl>
                                          <p:spTgt spid="122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0DF7-5A67-4581-BA01-F8A947012AB2}"/>
              </a:ext>
            </a:extLst>
          </p:cNvPr>
          <p:cNvSpPr>
            <a:spLocks noGrp="1"/>
          </p:cNvSpPr>
          <p:nvPr>
            <p:ph type="title"/>
          </p:nvPr>
        </p:nvSpPr>
        <p:spPr/>
        <p:txBody>
          <a:bodyPr/>
          <a:lstStyle/>
          <a:p>
            <a:r>
              <a:rPr lang="en-US" dirty="0"/>
              <a:t>Reliability as a cost metric</a:t>
            </a:r>
          </a:p>
        </p:txBody>
      </p:sp>
      <p:sp>
        <p:nvSpPr>
          <p:cNvPr id="3" name="Content Placeholder 2">
            <a:extLst>
              <a:ext uri="{FF2B5EF4-FFF2-40B4-BE49-F238E27FC236}">
                <a16:creationId xmlns:a16="http://schemas.microsoft.com/office/drawing/2014/main" id="{48F0A2A2-D94C-4670-81FA-835E0FEC6EC7}"/>
              </a:ext>
            </a:extLst>
          </p:cNvPr>
          <p:cNvSpPr>
            <a:spLocks noGrp="1"/>
          </p:cNvSpPr>
          <p:nvPr>
            <p:ph idx="1"/>
          </p:nvPr>
        </p:nvSpPr>
        <p:spPr>
          <a:xfrm>
            <a:off x="838200" y="1473390"/>
            <a:ext cx="10515600" cy="4351338"/>
          </a:xfrm>
        </p:spPr>
        <p:txBody>
          <a:bodyPr/>
          <a:lstStyle/>
          <a:p>
            <a:r>
              <a:rPr lang="en-US" dirty="0"/>
              <a:t>Link quality can very from node to node</a:t>
            </a:r>
          </a:p>
          <a:p>
            <a:pPr lvl="1"/>
            <a:r>
              <a:rPr lang="en-US" dirty="0"/>
              <a:t>Fewest hops might not be the “fastest” or “most reliable” path</a:t>
            </a:r>
          </a:p>
          <a:p>
            <a:pPr lvl="1"/>
            <a:endParaRPr lang="en-US" dirty="0"/>
          </a:p>
          <a:p>
            <a:r>
              <a:rPr lang="en-US" dirty="0"/>
              <a:t>ETX: minimize “expected transmissions”</a:t>
            </a:r>
          </a:p>
          <a:p>
            <a:pPr lvl="1"/>
            <a:r>
              <a:rPr lang="en-US" dirty="0"/>
              <a:t>Measure link quality over time to determine each link’s reliability</a:t>
            </a:r>
          </a:p>
        </p:txBody>
      </p:sp>
      <p:sp>
        <p:nvSpPr>
          <p:cNvPr id="4" name="Slide Number Placeholder 3">
            <a:extLst>
              <a:ext uri="{FF2B5EF4-FFF2-40B4-BE49-F238E27FC236}">
                <a16:creationId xmlns:a16="http://schemas.microsoft.com/office/drawing/2014/main" id="{9CB44F09-65D9-48E2-B1B0-90C34E85A552}"/>
              </a:ext>
            </a:extLst>
          </p:cNvPr>
          <p:cNvSpPr>
            <a:spLocks noGrp="1"/>
          </p:cNvSpPr>
          <p:nvPr>
            <p:ph type="sldNum" sz="quarter" idx="12"/>
          </p:nvPr>
        </p:nvSpPr>
        <p:spPr/>
        <p:txBody>
          <a:bodyPr/>
          <a:lstStyle/>
          <a:p>
            <a:fld id="{0778C724-3839-4D76-A707-B4C23905D055}" type="slidenum">
              <a:rPr lang="en-US" smtClean="0"/>
              <a:t>75</a:t>
            </a:fld>
            <a:endParaRPr lang="en-US"/>
          </a:p>
        </p:txBody>
      </p:sp>
      <p:sp>
        <p:nvSpPr>
          <p:cNvPr id="5" name="Oval 4">
            <a:extLst>
              <a:ext uri="{FF2B5EF4-FFF2-40B4-BE49-F238E27FC236}">
                <a16:creationId xmlns:a16="http://schemas.microsoft.com/office/drawing/2014/main" id="{EBC177DD-1248-4EBB-95ED-46888947DD16}"/>
              </a:ext>
            </a:extLst>
          </p:cNvPr>
          <p:cNvSpPr/>
          <p:nvPr/>
        </p:nvSpPr>
        <p:spPr>
          <a:xfrm>
            <a:off x="3621024" y="4490298"/>
            <a:ext cx="694944" cy="6949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a:t>
            </a:r>
          </a:p>
        </p:txBody>
      </p:sp>
      <p:sp>
        <p:nvSpPr>
          <p:cNvPr id="6" name="Oval 5">
            <a:extLst>
              <a:ext uri="{FF2B5EF4-FFF2-40B4-BE49-F238E27FC236}">
                <a16:creationId xmlns:a16="http://schemas.microsoft.com/office/drawing/2014/main" id="{45D00C9F-7578-4615-A45F-BAE724C546E5}"/>
              </a:ext>
            </a:extLst>
          </p:cNvPr>
          <p:cNvSpPr/>
          <p:nvPr/>
        </p:nvSpPr>
        <p:spPr>
          <a:xfrm>
            <a:off x="4518752" y="3567090"/>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t>
            </a:r>
          </a:p>
        </p:txBody>
      </p:sp>
      <p:sp>
        <p:nvSpPr>
          <p:cNvPr id="7" name="Oval 6">
            <a:extLst>
              <a:ext uri="{FF2B5EF4-FFF2-40B4-BE49-F238E27FC236}">
                <a16:creationId xmlns:a16="http://schemas.microsoft.com/office/drawing/2014/main" id="{808A439A-188C-4EDA-963E-9A711A7B57F4}"/>
              </a:ext>
            </a:extLst>
          </p:cNvPr>
          <p:cNvSpPr/>
          <p:nvPr/>
        </p:nvSpPr>
        <p:spPr>
          <a:xfrm>
            <a:off x="6335464" y="357411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t>
            </a:r>
          </a:p>
        </p:txBody>
      </p:sp>
      <p:sp>
        <p:nvSpPr>
          <p:cNvPr id="8" name="Oval 7">
            <a:extLst>
              <a:ext uri="{FF2B5EF4-FFF2-40B4-BE49-F238E27FC236}">
                <a16:creationId xmlns:a16="http://schemas.microsoft.com/office/drawing/2014/main" id="{6BC53412-0274-4389-AC2B-A8203A1C9E67}"/>
              </a:ext>
            </a:extLst>
          </p:cNvPr>
          <p:cNvSpPr/>
          <p:nvPr/>
        </p:nvSpPr>
        <p:spPr>
          <a:xfrm>
            <a:off x="5416480" y="4509258"/>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
            </a:r>
          </a:p>
        </p:txBody>
      </p:sp>
      <p:sp>
        <p:nvSpPr>
          <p:cNvPr id="9" name="Oval 8">
            <a:extLst>
              <a:ext uri="{FF2B5EF4-FFF2-40B4-BE49-F238E27FC236}">
                <a16:creationId xmlns:a16="http://schemas.microsoft.com/office/drawing/2014/main" id="{D319B5A9-FD44-4BF2-A5ED-DA4E8EC93B6A}"/>
              </a:ext>
            </a:extLst>
          </p:cNvPr>
          <p:cNvSpPr/>
          <p:nvPr/>
        </p:nvSpPr>
        <p:spPr>
          <a:xfrm>
            <a:off x="6629792" y="547725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a:t>
            </a:r>
          </a:p>
        </p:txBody>
      </p:sp>
      <p:sp>
        <p:nvSpPr>
          <p:cNvPr id="10" name="Oval 9">
            <a:extLst>
              <a:ext uri="{FF2B5EF4-FFF2-40B4-BE49-F238E27FC236}">
                <a16:creationId xmlns:a16="http://schemas.microsoft.com/office/drawing/2014/main" id="{B754513F-FA67-429D-A883-A7436F1C2C65}"/>
              </a:ext>
            </a:extLst>
          </p:cNvPr>
          <p:cNvSpPr/>
          <p:nvPr/>
        </p:nvSpPr>
        <p:spPr>
          <a:xfrm>
            <a:off x="7847620" y="4498254"/>
            <a:ext cx="694944" cy="6949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a:t>
            </a:r>
          </a:p>
        </p:txBody>
      </p:sp>
      <p:cxnSp>
        <p:nvCxnSpPr>
          <p:cNvPr id="11" name="Straight Connector 10">
            <a:extLst>
              <a:ext uri="{FF2B5EF4-FFF2-40B4-BE49-F238E27FC236}">
                <a16:creationId xmlns:a16="http://schemas.microsoft.com/office/drawing/2014/main" id="{7D21DC97-ABE7-4314-89E5-3E06DBD26905}"/>
              </a:ext>
            </a:extLst>
          </p:cNvPr>
          <p:cNvCxnSpPr>
            <a:cxnSpLocks/>
            <a:stCxn id="5" idx="7"/>
            <a:endCxn id="6" idx="3"/>
          </p:cNvCxnSpPr>
          <p:nvPr/>
        </p:nvCxnSpPr>
        <p:spPr>
          <a:xfrm flipV="1">
            <a:off x="4214196" y="4160262"/>
            <a:ext cx="406328" cy="431808"/>
          </a:xfrm>
          <a:prstGeom prst="line">
            <a:avLst/>
          </a:prstGeom>
          <a:ln w="381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C4F94C-9B0B-4E4F-8C71-DC9BFB84831D}"/>
              </a:ext>
            </a:extLst>
          </p:cNvPr>
          <p:cNvCxnSpPr>
            <a:cxnSpLocks/>
            <a:stCxn id="6" idx="6"/>
            <a:endCxn id="7" idx="2"/>
          </p:cNvCxnSpPr>
          <p:nvPr/>
        </p:nvCxnSpPr>
        <p:spPr>
          <a:xfrm>
            <a:off x="5213696" y="3914562"/>
            <a:ext cx="1121768" cy="7026"/>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35137F-A764-438F-9997-76A98CFD3CB5}"/>
              </a:ext>
            </a:extLst>
          </p:cNvPr>
          <p:cNvCxnSpPr>
            <a:cxnSpLocks/>
            <a:stCxn id="6" idx="5"/>
            <a:endCxn id="8" idx="1"/>
          </p:cNvCxnSpPr>
          <p:nvPr/>
        </p:nvCxnSpPr>
        <p:spPr>
          <a:xfrm>
            <a:off x="5111924" y="4160262"/>
            <a:ext cx="406328" cy="45076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37FB44-B6E9-44BA-9C52-8D5DCE823886}"/>
              </a:ext>
            </a:extLst>
          </p:cNvPr>
          <p:cNvCxnSpPr>
            <a:cxnSpLocks/>
            <a:stCxn id="7" idx="3"/>
            <a:endCxn id="8" idx="7"/>
          </p:cNvCxnSpPr>
          <p:nvPr/>
        </p:nvCxnSpPr>
        <p:spPr>
          <a:xfrm flipH="1">
            <a:off x="6009652" y="4167288"/>
            <a:ext cx="427584" cy="44374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14BA5A-073E-4161-A214-CE0007B64294}"/>
              </a:ext>
            </a:extLst>
          </p:cNvPr>
          <p:cNvCxnSpPr>
            <a:cxnSpLocks/>
            <a:stCxn id="7" idx="6"/>
            <a:endCxn id="10" idx="1"/>
          </p:cNvCxnSpPr>
          <p:nvPr/>
        </p:nvCxnSpPr>
        <p:spPr>
          <a:xfrm>
            <a:off x="7030408" y="3921588"/>
            <a:ext cx="918984" cy="678438"/>
          </a:xfrm>
          <a:prstGeom prst="line">
            <a:avLst/>
          </a:prstGeom>
          <a:ln w="381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695ACCE-5252-4B06-94D8-3CE7C430A2FC}"/>
              </a:ext>
            </a:extLst>
          </p:cNvPr>
          <p:cNvCxnSpPr>
            <a:cxnSpLocks/>
            <a:stCxn id="8" idx="6"/>
            <a:endCxn id="10" idx="2"/>
          </p:cNvCxnSpPr>
          <p:nvPr/>
        </p:nvCxnSpPr>
        <p:spPr>
          <a:xfrm flipV="1">
            <a:off x="6111424" y="4845726"/>
            <a:ext cx="1736196" cy="11004"/>
          </a:xfrm>
          <a:prstGeom prst="line">
            <a:avLst/>
          </a:prstGeom>
          <a:ln w="381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99A2905-3214-4F0E-BDC0-B57541E01E74}"/>
              </a:ext>
            </a:extLst>
          </p:cNvPr>
          <p:cNvCxnSpPr>
            <a:cxnSpLocks/>
            <a:stCxn id="8" idx="5"/>
            <a:endCxn id="9" idx="1"/>
          </p:cNvCxnSpPr>
          <p:nvPr/>
        </p:nvCxnSpPr>
        <p:spPr>
          <a:xfrm>
            <a:off x="6009652" y="5102430"/>
            <a:ext cx="721912" cy="476598"/>
          </a:xfrm>
          <a:prstGeom prst="line">
            <a:avLst/>
          </a:prstGeom>
          <a:ln w="381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A4B7A4-E3B5-40E5-B75B-E55DEC9682DD}"/>
              </a:ext>
            </a:extLst>
          </p:cNvPr>
          <p:cNvCxnSpPr>
            <a:cxnSpLocks/>
            <a:stCxn id="10" idx="3"/>
            <a:endCxn id="9" idx="7"/>
          </p:cNvCxnSpPr>
          <p:nvPr/>
        </p:nvCxnSpPr>
        <p:spPr>
          <a:xfrm flipH="1">
            <a:off x="7222964" y="5091426"/>
            <a:ext cx="726428" cy="487602"/>
          </a:xfrm>
          <a:prstGeom prst="line">
            <a:avLst/>
          </a:prstGeom>
          <a:ln w="381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B62719-6116-4339-8F39-6F1FEE22ED7E}"/>
              </a:ext>
            </a:extLst>
          </p:cNvPr>
          <p:cNvCxnSpPr>
            <a:cxnSpLocks/>
            <a:stCxn id="5" idx="6"/>
            <a:endCxn id="8" idx="2"/>
          </p:cNvCxnSpPr>
          <p:nvPr/>
        </p:nvCxnSpPr>
        <p:spPr>
          <a:xfrm>
            <a:off x="4315968" y="4837770"/>
            <a:ext cx="1100512" cy="1896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9186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025160" y="439983"/>
            <a:ext cx="10328640" cy="852487"/>
          </a:xfrm>
        </p:spPr>
        <p:txBody>
          <a:bodyPr>
            <a:normAutofit/>
          </a:bodyPr>
          <a:lstStyle/>
          <a:p>
            <a:r>
              <a:rPr lang="en-US" altLang="en-US" sz="3600" dirty="0"/>
              <a:t>Routing metrics for internet of things</a:t>
            </a:r>
          </a:p>
        </p:txBody>
      </p:sp>
      <p:sp>
        <p:nvSpPr>
          <p:cNvPr id="3" name="Content Placeholder 2"/>
          <p:cNvSpPr>
            <a:spLocks noGrp="1"/>
          </p:cNvSpPr>
          <p:nvPr>
            <p:ph idx="1"/>
          </p:nvPr>
        </p:nvSpPr>
        <p:spPr>
          <a:xfrm>
            <a:off x="1025160" y="1476793"/>
            <a:ext cx="10833011" cy="4386978"/>
          </a:xfrm>
        </p:spPr>
        <p:txBody>
          <a:bodyPr rtlCol="0">
            <a:normAutofit fontScale="92500" lnSpcReduction="10000"/>
          </a:bodyPr>
          <a:lstStyle/>
          <a:p>
            <a:pPr>
              <a:defRPr/>
            </a:pPr>
            <a:r>
              <a:rPr lang="en-US" dirty="0">
                <a:latin typeface="+mj-lt"/>
              </a:rPr>
              <a:t>Some important consideration: low-power, energy efficiency, duty cycled operations of the radio transceivers</a:t>
            </a:r>
          </a:p>
          <a:p>
            <a:pPr>
              <a:defRPr/>
            </a:pPr>
            <a:r>
              <a:rPr lang="en-US" altLang="en-US" dirty="0">
                <a:latin typeface="+mj-lt"/>
              </a:rPr>
              <a:t>Each device needs to decide if a link (to another node) is available</a:t>
            </a:r>
          </a:p>
          <a:p>
            <a:pPr>
              <a:lnSpc>
                <a:spcPct val="90000"/>
              </a:lnSpc>
            </a:pPr>
            <a:r>
              <a:rPr lang="en-US" altLang="en-US" dirty="0">
                <a:latin typeface="+mj-lt"/>
              </a:rPr>
              <a:t>How can this decision be made?</a:t>
            </a:r>
          </a:p>
          <a:p>
            <a:pPr lvl="1">
              <a:lnSpc>
                <a:spcPct val="90000"/>
              </a:lnSpc>
            </a:pPr>
            <a:r>
              <a:rPr lang="en-US" altLang="en-US" dirty="0">
                <a:latin typeface="+mj-lt"/>
              </a:rPr>
              <a:t>Usually through some form of measurements</a:t>
            </a:r>
          </a:p>
          <a:p>
            <a:pPr lvl="1">
              <a:lnSpc>
                <a:spcPct val="90000"/>
              </a:lnSpc>
            </a:pPr>
            <a:r>
              <a:rPr lang="en-US" altLang="en-US" dirty="0">
                <a:latin typeface="+mj-lt"/>
              </a:rPr>
              <a:t>A node sends beacon and other nodes check if the beacon can be received</a:t>
            </a:r>
          </a:p>
          <a:p>
            <a:pPr marL="0" indent="0">
              <a:buNone/>
              <a:defRPr/>
            </a:pPr>
            <a:endParaRPr lang="en-US" altLang="en-US" dirty="0">
              <a:latin typeface="+mj-lt"/>
            </a:endParaRPr>
          </a:p>
          <a:p>
            <a:pPr marL="0" indent="0">
              <a:buNone/>
              <a:defRPr/>
            </a:pPr>
            <a:r>
              <a:rPr lang="en-US" altLang="en-US" dirty="0">
                <a:latin typeface="+mj-lt"/>
              </a:rPr>
              <a:t> </a:t>
            </a:r>
          </a:p>
          <a:p>
            <a:pPr marL="384048" indent="-384048">
              <a:defRPr/>
            </a:pPr>
            <a:endParaRPr lang="en-US" sz="2800" dirty="0">
              <a:latin typeface="+mj-lt"/>
            </a:endParaRPr>
          </a:p>
          <a:p>
            <a:pPr marL="57150" indent="0">
              <a:buNone/>
              <a:defRPr/>
            </a:pPr>
            <a:r>
              <a:rPr lang="en-US" dirty="0"/>
              <a:t> </a:t>
            </a:r>
          </a:p>
        </p:txBody>
      </p:sp>
    </p:spTree>
    <p:extLst>
      <p:ext uri="{BB962C8B-B14F-4D97-AF65-F5344CB8AC3E}">
        <p14:creationId xmlns:p14="http://schemas.microsoft.com/office/powerpoint/2010/main" val="2904885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Low-power wireless links: PRR, RSSI</a:t>
            </a:r>
          </a:p>
        </p:txBody>
      </p:sp>
      <p:pic>
        <p:nvPicPr>
          <p:cNvPr id="348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719" y="2570846"/>
            <a:ext cx="4373562" cy="327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539" y="2636839"/>
            <a:ext cx="4465637"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22" name="TextBox 1"/>
          <p:cNvSpPr txBox="1">
            <a:spLocks noChangeArrowheads="1"/>
          </p:cNvSpPr>
          <p:nvPr/>
        </p:nvSpPr>
        <p:spPr bwMode="auto">
          <a:xfrm>
            <a:off x="838200" y="1569131"/>
            <a:ext cx="6197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buFont typeface="Arial" panose="020B0604020202020204" pitchFamily="34" charset="0"/>
              <a:buChar char="•"/>
            </a:pPr>
            <a:r>
              <a:rPr lang="en-US" altLang="en-US" dirty="0">
                <a:solidFill>
                  <a:schemeClr val="tx1"/>
                </a:solidFill>
              </a:rPr>
              <a:t>PRR – Packet Reception Ratio</a:t>
            </a:r>
          </a:p>
          <a:p>
            <a:pPr eaLnBrk="1" hangingPunct="1">
              <a:buFont typeface="Arial" panose="020B0604020202020204" pitchFamily="34" charset="0"/>
              <a:buChar char="•"/>
            </a:pPr>
            <a:r>
              <a:rPr lang="en-US" altLang="en-US" dirty="0">
                <a:solidFill>
                  <a:schemeClr val="tx1"/>
                </a:solidFill>
              </a:rPr>
              <a:t>RSSI – Received Signal Strength Indicator </a:t>
            </a:r>
          </a:p>
        </p:txBody>
      </p:sp>
      <p:sp>
        <p:nvSpPr>
          <p:cNvPr id="34823" name="TextBox 1"/>
          <p:cNvSpPr txBox="1">
            <a:spLocks noChangeArrowheads="1"/>
          </p:cNvSpPr>
          <p:nvPr/>
        </p:nvSpPr>
        <p:spPr bwMode="auto">
          <a:xfrm>
            <a:off x="2208214" y="5915025"/>
            <a:ext cx="79200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en-US" sz="1600">
                <a:solidFill>
                  <a:srgbClr val="002060"/>
                </a:solidFill>
              </a:rPr>
              <a:t>Kannan Srinivasan and Philip Levis, “RSSI is Under Appreciated,” EmNets 2006.</a:t>
            </a:r>
          </a:p>
        </p:txBody>
      </p:sp>
    </p:spTree>
    <p:extLst>
      <p:ext uri="{BB962C8B-B14F-4D97-AF65-F5344CB8AC3E}">
        <p14:creationId xmlns:p14="http://schemas.microsoft.com/office/powerpoint/2010/main" val="42737382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a:t>Measuring Low-Power Wireless Link Quality</a:t>
            </a:r>
          </a:p>
        </p:txBody>
      </p:sp>
      <p:sp>
        <p:nvSpPr>
          <p:cNvPr id="35843" name="Content Placeholder 2"/>
          <p:cNvSpPr>
            <a:spLocks noGrp="1"/>
          </p:cNvSpPr>
          <p:nvPr>
            <p:ph idx="1"/>
          </p:nvPr>
        </p:nvSpPr>
        <p:spPr>
          <a:xfrm>
            <a:off x="838200" y="1690688"/>
            <a:ext cx="10638692" cy="4608512"/>
          </a:xfrm>
        </p:spPr>
        <p:txBody>
          <a:bodyPr/>
          <a:lstStyle/>
          <a:p>
            <a:r>
              <a:rPr lang="en-US" altLang="en-US" sz="2400" dirty="0">
                <a:latin typeface="+mj-lt"/>
              </a:rPr>
              <a:t>To measure PRR, </a:t>
            </a:r>
          </a:p>
          <a:p>
            <a:pPr lvl="1"/>
            <a:r>
              <a:rPr lang="en-US" altLang="en-US" dirty="0">
                <a:latin typeface="+mj-lt"/>
              </a:rPr>
              <a:t>Receiver assumes that a transmitter sends S packets over a period of time T sec</a:t>
            </a:r>
          </a:p>
          <a:p>
            <a:pPr lvl="1"/>
            <a:r>
              <a:rPr lang="en-US" altLang="en-US" dirty="0">
                <a:latin typeface="+mj-lt"/>
              </a:rPr>
              <a:t>In T sec, record the number of packets received from transmitter, let this be R</a:t>
            </a:r>
          </a:p>
          <a:p>
            <a:pPr lvl="1"/>
            <a:r>
              <a:rPr lang="en-US" altLang="en-US" dirty="0">
                <a:latin typeface="+mj-lt"/>
              </a:rPr>
              <a:t>PRR = R/S</a:t>
            </a:r>
          </a:p>
          <a:p>
            <a:pPr marL="0" indent="0">
              <a:buNone/>
            </a:pPr>
            <a:endParaRPr lang="en-US" altLang="en-US" sz="2400" dirty="0">
              <a:latin typeface="+mj-lt"/>
            </a:endParaRPr>
          </a:p>
          <a:p>
            <a:r>
              <a:rPr lang="en-US" altLang="en-US" sz="2400" dirty="0">
                <a:latin typeface="+mj-lt"/>
              </a:rPr>
              <a:t>Example: </a:t>
            </a:r>
          </a:p>
          <a:p>
            <a:pPr marL="0" indent="0">
              <a:buNone/>
            </a:pPr>
            <a:endParaRPr lang="en-US" altLang="en-US" sz="2400" dirty="0">
              <a:latin typeface="+mj-lt"/>
            </a:endParaRPr>
          </a:p>
          <a:p>
            <a:pPr lvl="1"/>
            <a:r>
              <a:rPr lang="en-US" altLang="en-US" dirty="0">
                <a:latin typeface="+mj-lt"/>
              </a:rPr>
              <a:t>T = 1sec, S=100 (if R=95, PRR=0.95)</a:t>
            </a:r>
          </a:p>
          <a:p>
            <a:pPr lvl="1"/>
            <a:r>
              <a:rPr lang="en-US" altLang="en-US" dirty="0">
                <a:latin typeface="+mj-lt"/>
              </a:rPr>
              <a:t>T= 10sec, S=100 (if R=55, PRR=0.55)</a:t>
            </a:r>
          </a:p>
          <a:p>
            <a:pPr lvl="1"/>
            <a:r>
              <a:rPr lang="en-US" altLang="en-US" dirty="0">
                <a:latin typeface="+mj-lt"/>
              </a:rPr>
              <a:t>T= 100s, S=10 (if R=8, PRR=0.8)</a:t>
            </a:r>
          </a:p>
        </p:txBody>
      </p:sp>
    </p:spTree>
    <p:extLst>
      <p:ext uri="{BB962C8B-B14F-4D97-AF65-F5344CB8AC3E}">
        <p14:creationId xmlns:p14="http://schemas.microsoft.com/office/powerpoint/2010/main" val="42613296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561120" y="46160"/>
            <a:ext cx="10335479" cy="1485900"/>
          </a:xfrm>
        </p:spPr>
        <p:txBody>
          <a:bodyPr/>
          <a:lstStyle/>
          <a:p>
            <a:r>
              <a:rPr lang="en-US" altLang="en-US" dirty="0"/>
              <a:t>Measuring Low-Power Wireless Link Quality</a:t>
            </a:r>
          </a:p>
        </p:txBody>
      </p:sp>
      <p:sp>
        <p:nvSpPr>
          <p:cNvPr id="36867" name="Content Placeholder 2"/>
          <p:cNvSpPr>
            <a:spLocks noGrp="1"/>
          </p:cNvSpPr>
          <p:nvPr>
            <p:ph idx="1"/>
          </p:nvPr>
        </p:nvSpPr>
        <p:spPr>
          <a:xfrm>
            <a:off x="561119" y="1211262"/>
            <a:ext cx="11267465" cy="5327650"/>
          </a:xfrm>
        </p:spPr>
        <p:txBody>
          <a:bodyPr>
            <a:normAutofit/>
          </a:bodyPr>
          <a:lstStyle/>
          <a:p>
            <a:r>
              <a:rPr lang="en-US" altLang="en-US" dirty="0">
                <a:latin typeface="+mj-lt"/>
              </a:rPr>
              <a:t>Trade-off between communication cost and reaction time</a:t>
            </a:r>
          </a:p>
          <a:p>
            <a:r>
              <a:rPr lang="en-US" altLang="en-US" sz="2400" dirty="0">
                <a:latin typeface="+mj-lt"/>
              </a:rPr>
              <a:t>Assume ZigBee radio is used (250Kbps), each transmission takes 1ms (~250bits, ~30bytes) and link measurement probes should not collide</a:t>
            </a:r>
          </a:p>
          <a:p>
            <a:r>
              <a:rPr lang="en-US" altLang="en-US" sz="2400" dirty="0">
                <a:latin typeface="+mj-lt"/>
              </a:rPr>
              <a:t>If T=1s, S=100</a:t>
            </a:r>
          </a:p>
          <a:p>
            <a:pPr lvl="1"/>
            <a:r>
              <a:rPr lang="en-US" altLang="en-US" dirty="0">
                <a:latin typeface="+mj-lt"/>
              </a:rPr>
              <a:t>Measurement takes up 10% of bandwidth 1 node</a:t>
            </a:r>
          </a:p>
          <a:p>
            <a:pPr lvl="1"/>
            <a:r>
              <a:rPr lang="en-US" altLang="en-US" dirty="0">
                <a:latin typeface="+mj-lt"/>
              </a:rPr>
              <a:t>If there are 10 nodes, 100 probes need to be transmitted in 1 sec (100% of bandwidth used only for measurement!)</a:t>
            </a:r>
          </a:p>
          <a:p>
            <a:r>
              <a:rPr lang="en-US" altLang="en-US" sz="2400" dirty="0">
                <a:latin typeface="+mj-lt"/>
              </a:rPr>
              <a:t>If T=100s, S=10</a:t>
            </a:r>
          </a:p>
          <a:p>
            <a:pPr lvl="1"/>
            <a:r>
              <a:rPr lang="en-US" altLang="en-US" dirty="0">
                <a:latin typeface="+mj-lt"/>
              </a:rPr>
              <a:t>Measurement takes up very little bandwidth</a:t>
            </a:r>
          </a:p>
          <a:p>
            <a:pPr lvl="1"/>
            <a:r>
              <a:rPr lang="en-US" altLang="en-US" dirty="0">
                <a:latin typeface="+mj-lt"/>
              </a:rPr>
              <a:t>Is S too small?</a:t>
            </a:r>
          </a:p>
          <a:p>
            <a:pPr lvl="1"/>
            <a:r>
              <a:rPr lang="en-US" altLang="en-US" dirty="0">
                <a:latin typeface="+mj-lt"/>
              </a:rPr>
              <a:t>If there is a change in link quality, how long does it take to notice? </a:t>
            </a:r>
          </a:p>
          <a:p>
            <a:pPr marL="342900" lvl="2" indent="-342900">
              <a:buSzPct val="60000"/>
            </a:pPr>
            <a:r>
              <a:rPr lang="en-US" altLang="en-US" dirty="0">
                <a:latin typeface="+mj-lt"/>
              </a:rPr>
              <a:t> </a:t>
            </a:r>
            <a:r>
              <a:rPr lang="en-US" altLang="en-US" sz="2200" dirty="0">
                <a:solidFill>
                  <a:srgbClr val="0070C0"/>
                </a:solidFill>
                <a:latin typeface="+mj-lt"/>
              </a:rPr>
              <a:t>What are “good” values for T and S?</a:t>
            </a:r>
          </a:p>
          <a:p>
            <a:endParaRPr lang="en-US" altLang="en-US" sz="2400" dirty="0"/>
          </a:p>
          <a:p>
            <a:endParaRPr lang="en-US" altLang="en-US" dirty="0"/>
          </a:p>
        </p:txBody>
      </p:sp>
    </p:spTree>
    <p:extLst>
      <p:ext uri="{BB962C8B-B14F-4D97-AF65-F5344CB8AC3E}">
        <p14:creationId xmlns:p14="http://schemas.microsoft.com/office/powerpoint/2010/main" val="2547296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58644-E0F8-4410-B551-61867246642E}"/>
              </a:ext>
            </a:extLst>
          </p:cNvPr>
          <p:cNvSpPr>
            <a:spLocks noGrp="1"/>
          </p:cNvSpPr>
          <p:nvPr>
            <p:ph type="title"/>
          </p:nvPr>
        </p:nvSpPr>
        <p:spPr>
          <a:xfrm>
            <a:off x="607595" y="110886"/>
            <a:ext cx="10515600" cy="1325563"/>
          </a:xfrm>
        </p:spPr>
        <p:txBody>
          <a:bodyPr>
            <a:normAutofit/>
          </a:bodyPr>
          <a:lstStyle/>
          <a:p>
            <a:r>
              <a:rPr lang="en-US"/>
              <a:t>Problem with RSSI-based distance – not accurate</a:t>
            </a:r>
          </a:p>
        </p:txBody>
      </p:sp>
      <p:sp>
        <p:nvSpPr>
          <p:cNvPr id="3" name="Content Placeholder 2">
            <a:extLst>
              <a:ext uri="{FF2B5EF4-FFF2-40B4-BE49-F238E27FC236}">
                <a16:creationId xmlns:a16="http://schemas.microsoft.com/office/drawing/2014/main" id="{16C802FB-F6F0-43C9-81CC-056CF1A4FD06}"/>
              </a:ext>
            </a:extLst>
          </p:cNvPr>
          <p:cNvSpPr>
            <a:spLocks noGrp="1"/>
          </p:cNvSpPr>
          <p:nvPr>
            <p:ph idx="1"/>
          </p:nvPr>
        </p:nvSpPr>
        <p:spPr>
          <a:xfrm>
            <a:off x="607745" y="1496055"/>
            <a:ext cx="3204988" cy="5029200"/>
          </a:xfrm>
        </p:spPr>
        <p:txBody>
          <a:bodyPr/>
          <a:lstStyle/>
          <a:p>
            <a:r>
              <a:rPr lang="en-US">
                <a:latin typeface="+mj-lt"/>
              </a:rPr>
              <a:t>Pathloss is NOT only due to distance</a:t>
            </a:r>
          </a:p>
          <a:p>
            <a:endParaRPr lang="en-US">
              <a:latin typeface="+mj-lt"/>
            </a:endParaRPr>
          </a:p>
          <a:p>
            <a:r>
              <a:rPr lang="en-US">
                <a:latin typeface="+mj-lt"/>
              </a:rPr>
              <a:t>RSSI is way worse at this than you hope it would be</a:t>
            </a:r>
          </a:p>
        </p:txBody>
      </p:sp>
      <p:sp>
        <p:nvSpPr>
          <p:cNvPr id="4" name="Slide Number Placeholder 3">
            <a:extLst>
              <a:ext uri="{FF2B5EF4-FFF2-40B4-BE49-F238E27FC236}">
                <a16:creationId xmlns:a16="http://schemas.microsoft.com/office/drawing/2014/main" id="{F6F0A6E5-8180-4EFB-98B8-73975F4D91D3}"/>
              </a:ext>
            </a:extLst>
          </p:cNvPr>
          <p:cNvSpPr>
            <a:spLocks noGrp="1"/>
          </p:cNvSpPr>
          <p:nvPr>
            <p:ph type="sldNum" sz="quarter" idx="12"/>
          </p:nvPr>
        </p:nvSpPr>
        <p:spPr/>
        <p:txBody>
          <a:bodyPr/>
          <a:lstStyle/>
          <a:p>
            <a:fld id="{0778C724-3839-4D76-A707-B4C23905D055}" type="slidenum">
              <a:rPr lang="en-US" smtClean="0"/>
              <a:t>8</a:t>
            </a:fld>
            <a:endParaRPr lang="en-US"/>
          </a:p>
        </p:txBody>
      </p:sp>
      <p:pic>
        <p:nvPicPr>
          <p:cNvPr id="1026" name="Picture 2">
            <a:extLst>
              <a:ext uri="{FF2B5EF4-FFF2-40B4-BE49-F238E27FC236}">
                <a16:creationId xmlns:a16="http://schemas.microsoft.com/office/drawing/2014/main" id="{27FE37D5-D66C-4031-BB99-24775ABFAC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36558" y="1349838"/>
            <a:ext cx="7128710" cy="4822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853BF9-8F61-45B8-A416-6EE248196D65}"/>
              </a:ext>
            </a:extLst>
          </p:cNvPr>
          <p:cNvSpPr txBox="1"/>
          <p:nvPr/>
        </p:nvSpPr>
        <p:spPr>
          <a:xfrm>
            <a:off x="4451684" y="6172200"/>
            <a:ext cx="6485021" cy="369332"/>
          </a:xfrm>
          <a:prstGeom prst="rect">
            <a:avLst/>
          </a:prstGeom>
          <a:noFill/>
        </p:spPr>
        <p:txBody>
          <a:bodyPr wrap="square" rtlCol="0">
            <a:spAutoFit/>
          </a:bodyPr>
          <a:lstStyle/>
          <a:p>
            <a:r>
              <a:rPr lang="en-US"/>
              <a:t>Citation: literally everyone has made this figure at some point</a:t>
            </a:r>
          </a:p>
        </p:txBody>
      </p:sp>
    </p:spTree>
    <p:extLst>
      <p:ext uri="{BB962C8B-B14F-4D97-AF65-F5344CB8AC3E}">
        <p14:creationId xmlns:p14="http://schemas.microsoft.com/office/powerpoint/2010/main" val="40231984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a:t>Who are my neighbors?</a:t>
            </a:r>
            <a:endParaRPr lang="en-SG" altLang="en-US"/>
          </a:p>
        </p:txBody>
      </p:sp>
      <p:sp>
        <p:nvSpPr>
          <p:cNvPr id="43011" name="Content Placeholder 2"/>
          <p:cNvSpPr>
            <a:spLocks noGrp="1"/>
          </p:cNvSpPr>
          <p:nvPr>
            <p:ph idx="1"/>
          </p:nvPr>
        </p:nvSpPr>
        <p:spPr>
          <a:xfrm>
            <a:off x="983763" y="1690688"/>
            <a:ext cx="10515600" cy="3240088"/>
          </a:xfrm>
        </p:spPr>
        <p:txBody>
          <a:bodyPr/>
          <a:lstStyle/>
          <a:p>
            <a:r>
              <a:rPr lang="en-US" altLang="en-US" dirty="0">
                <a:latin typeface="+mj-lt"/>
              </a:rPr>
              <a:t>In order to reduce memory and computation cost, neighbor table tends to be small (e.g. 6 – 10)</a:t>
            </a:r>
          </a:p>
          <a:p>
            <a:endParaRPr lang="en-US" altLang="en-US" dirty="0">
              <a:latin typeface="+mj-lt"/>
            </a:endParaRPr>
          </a:p>
          <a:p>
            <a:pPr lvl="1"/>
            <a:r>
              <a:rPr lang="en-US" altLang="en-US" sz="2800" dirty="0">
                <a:latin typeface="+mj-lt"/>
              </a:rPr>
              <a:t>How many neighbors are sufficient?</a:t>
            </a:r>
          </a:p>
          <a:p>
            <a:pPr lvl="1"/>
            <a:r>
              <a:rPr lang="en-US" altLang="en-US" sz="2800" dirty="0">
                <a:latin typeface="+mj-lt"/>
              </a:rPr>
              <a:t>Only keep track of “good” neighbors</a:t>
            </a:r>
          </a:p>
        </p:txBody>
      </p:sp>
    </p:spTree>
    <p:extLst>
      <p:ext uri="{BB962C8B-B14F-4D97-AF65-F5344CB8AC3E}">
        <p14:creationId xmlns:p14="http://schemas.microsoft.com/office/powerpoint/2010/main" val="353030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a:t>Who are my neighbors?</a:t>
            </a:r>
            <a:endParaRPr lang="en-SG" altLang="en-US"/>
          </a:p>
        </p:txBody>
      </p:sp>
      <p:sp>
        <p:nvSpPr>
          <p:cNvPr id="12291" name="Content Placeholder 2"/>
          <p:cNvSpPr>
            <a:spLocks noGrp="1"/>
          </p:cNvSpPr>
          <p:nvPr>
            <p:ph idx="1"/>
          </p:nvPr>
        </p:nvSpPr>
        <p:spPr>
          <a:xfrm>
            <a:off x="911789" y="1496548"/>
            <a:ext cx="8208590" cy="2339578"/>
          </a:xfrm>
        </p:spPr>
        <p:txBody>
          <a:bodyPr/>
          <a:lstStyle/>
          <a:p>
            <a:r>
              <a:rPr lang="en-US" altLang="en-US" sz="2400" dirty="0">
                <a:latin typeface="+mj-lt"/>
              </a:rPr>
              <a:t>Possibility of network partition</a:t>
            </a:r>
          </a:p>
          <a:p>
            <a:pPr lvl="1"/>
            <a:r>
              <a:rPr lang="en-US" altLang="en-US" dirty="0">
                <a:latin typeface="+mj-lt"/>
              </a:rPr>
              <a:t>Links within each room is good</a:t>
            </a:r>
          </a:p>
          <a:p>
            <a:pPr lvl="1"/>
            <a:r>
              <a:rPr lang="en-US" altLang="en-US" dirty="0">
                <a:latin typeface="+mj-lt"/>
              </a:rPr>
              <a:t>The one link between the 2 room is weak</a:t>
            </a:r>
          </a:p>
          <a:p>
            <a:pPr lvl="1"/>
            <a:r>
              <a:rPr lang="en-US" altLang="en-US" dirty="0">
                <a:latin typeface="+mj-lt"/>
              </a:rPr>
              <a:t>If all nodes select the best links, there will be no connection between rooms 1 and 2 </a:t>
            </a:r>
          </a:p>
          <a:p>
            <a:pPr lvl="1">
              <a:buFont typeface="Wingdings" panose="05000000000000000000" pitchFamily="2" charset="2"/>
              <a:buNone/>
            </a:pPr>
            <a:endParaRPr lang="en-SG" altLang="en-US" dirty="0"/>
          </a:p>
        </p:txBody>
      </p:sp>
      <p:sp>
        <p:nvSpPr>
          <p:cNvPr id="7" name="Oval 6"/>
          <p:cNvSpPr/>
          <p:nvPr/>
        </p:nvSpPr>
        <p:spPr>
          <a:xfrm>
            <a:off x="3719514" y="4149725"/>
            <a:ext cx="1728787" cy="1512888"/>
          </a:xfrm>
          <a:prstGeom prst="ellipse">
            <a:avLst/>
          </a:prstGeom>
          <a:solidFill>
            <a:schemeClr val="bg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dirty="0">
              <a:solidFill>
                <a:schemeClr val="tx1"/>
              </a:solidFill>
            </a:endParaRPr>
          </a:p>
        </p:txBody>
      </p:sp>
      <p:sp>
        <p:nvSpPr>
          <p:cNvPr id="8" name="Oval 7"/>
          <p:cNvSpPr/>
          <p:nvPr/>
        </p:nvSpPr>
        <p:spPr>
          <a:xfrm>
            <a:off x="5663952" y="4077804"/>
            <a:ext cx="1727200" cy="1511300"/>
          </a:xfrm>
          <a:prstGeom prst="ellipse">
            <a:avLst/>
          </a:prstGeom>
          <a:solidFill>
            <a:schemeClr val="bg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dirty="0">
              <a:solidFill>
                <a:schemeClr val="tx1"/>
              </a:solidFill>
            </a:endParaRPr>
          </a:p>
        </p:txBody>
      </p:sp>
      <p:cxnSp>
        <p:nvCxnSpPr>
          <p:cNvPr id="14" name="Straight Arrow Connector 13"/>
          <p:cNvCxnSpPr>
            <a:cxnSpLocks/>
          </p:cNvCxnSpPr>
          <p:nvPr/>
        </p:nvCxnSpPr>
        <p:spPr>
          <a:xfrm flipV="1">
            <a:off x="5292788" y="4727765"/>
            <a:ext cx="684111" cy="5765"/>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04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fld id="{B7C744C3-3E19-433E-A206-182C281CE117}" type="slidenum">
              <a:rPr lang="en-US" altLang="en-US" sz="1000">
                <a:solidFill>
                  <a:schemeClr val="tx2"/>
                </a:solidFill>
              </a:rPr>
              <a:pPr/>
              <a:t>81</a:t>
            </a:fld>
            <a:endParaRPr lang="en-US" altLang="en-US" sz="1000">
              <a:solidFill>
                <a:schemeClr val="tx2"/>
              </a:solidFill>
            </a:endParaRPr>
          </a:p>
        </p:txBody>
      </p:sp>
      <p:sp>
        <p:nvSpPr>
          <p:cNvPr id="3" name="Oval 2">
            <a:extLst>
              <a:ext uri="{FF2B5EF4-FFF2-40B4-BE49-F238E27FC236}">
                <a16:creationId xmlns:a16="http://schemas.microsoft.com/office/drawing/2014/main" id="{4DD9F6D4-5492-4968-9921-9013176C68B5}"/>
              </a:ext>
            </a:extLst>
          </p:cNvPr>
          <p:cNvSpPr/>
          <p:nvPr/>
        </p:nvSpPr>
        <p:spPr>
          <a:xfrm>
            <a:off x="4295800" y="458112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783B0858-5020-4622-A4C1-397996E28BD7}"/>
              </a:ext>
            </a:extLst>
          </p:cNvPr>
          <p:cNvSpPr/>
          <p:nvPr/>
        </p:nvSpPr>
        <p:spPr>
          <a:xfrm>
            <a:off x="4448200" y="473352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7DE48BEC-7F79-4521-862C-7A82F466FA2A}"/>
              </a:ext>
            </a:extLst>
          </p:cNvPr>
          <p:cNvSpPr/>
          <p:nvPr/>
        </p:nvSpPr>
        <p:spPr>
          <a:xfrm>
            <a:off x="4655877" y="464398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3C0ABC22-7197-44DA-BAC4-BE2D102817A0}"/>
              </a:ext>
            </a:extLst>
          </p:cNvPr>
          <p:cNvSpPr/>
          <p:nvPr/>
        </p:nvSpPr>
        <p:spPr>
          <a:xfrm>
            <a:off x="4108379" y="5040583"/>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E9836935-8998-4D6E-81D4-6C0FB3B43FCD}"/>
              </a:ext>
            </a:extLst>
          </p:cNvPr>
          <p:cNvSpPr/>
          <p:nvPr/>
        </p:nvSpPr>
        <p:spPr>
          <a:xfrm>
            <a:off x="4260779" y="5192983"/>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CF5AFFE9-665E-4F2D-BE7F-538694339F88}"/>
              </a:ext>
            </a:extLst>
          </p:cNvPr>
          <p:cNvSpPr/>
          <p:nvPr/>
        </p:nvSpPr>
        <p:spPr>
          <a:xfrm>
            <a:off x="4468456" y="5103443"/>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3418D220-46F4-4B0E-825E-787254CE34AA}"/>
              </a:ext>
            </a:extLst>
          </p:cNvPr>
          <p:cNvSpPr/>
          <p:nvPr/>
        </p:nvSpPr>
        <p:spPr>
          <a:xfrm>
            <a:off x="4260779" y="5192983"/>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C21E937F-2316-4A51-AC4F-876A1259DA7A}"/>
              </a:ext>
            </a:extLst>
          </p:cNvPr>
          <p:cNvSpPr/>
          <p:nvPr/>
        </p:nvSpPr>
        <p:spPr>
          <a:xfrm>
            <a:off x="4413179" y="5345383"/>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291B670B-D017-4053-A41A-ACB949CE7E40}"/>
              </a:ext>
            </a:extLst>
          </p:cNvPr>
          <p:cNvSpPr/>
          <p:nvPr/>
        </p:nvSpPr>
        <p:spPr>
          <a:xfrm>
            <a:off x="4620856" y="5255843"/>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1F7DF8FE-6227-4724-891E-5F6AB50007A8}"/>
              </a:ext>
            </a:extLst>
          </p:cNvPr>
          <p:cNvSpPr/>
          <p:nvPr/>
        </p:nvSpPr>
        <p:spPr>
          <a:xfrm>
            <a:off x="4497056" y="4951900"/>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40A576B7-D9B0-4D75-A41E-0D9048A82B69}"/>
              </a:ext>
            </a:extLst>
          </p:cNvPr>
          <p:cNvSpPr/>
          <p:nvPr/>
        </p:nvSpPr>
        <p:spPr>
          <a:xfrm>
            <a:off x="4649456" y="5104300"/>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B1BC6F93-80D1-4F88-B8A8-ABCE56E3F850}"/>
              </a:ext>
            </a:extLst>
          </p:cNvPr>
          <p:cNvSpPr/>
          <p:nvPr/>
        </p:nvSpPr>
        <p:spPr>
          <a:xfrm>
            <a:off x="4857133" y="5014760"/>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E38A97D9-DD34-4CC7-9DDB-144B340BA106}"/>
              </a:ext>
            </a:extLst>
          </p:cNvPr>
          <p:cNvSpPr/>
          <p:nvPr/>
        </p:nvSpPr>
        <p:spPr>
          <a:xfrm>
            <a:off x="4649456" y="5104300"/>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A0D1514C-C889-44C0-ADD4-EF20DC998002}"/>
              </a:ext>
            </a:extLst>
          </p:cNvPr>
          <p:cNvSpPr/>
          <p:nvPr/>
        </p:nvSpPr>
        <p:spPr>
          <a:xfrm>
            <a:off x="6266877" y="491794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E5C08F88-F9B3-4FFF-8A87-BEB2196EFECE}"/>
              </a:ext>
            </a:extLst>
          </p:cNvPr>
          <p:cNvSpPr/>
          <p:nvPr/>
        </p:nvSpPr>
        <p:spPr>
          <a:xfrm>
            <a:off x="6474554" y="482840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Oval 26">
            <a:extLst>
              <a:ext uri="{FF2B5EF4-FFF2-40B4-BE49-F238E27FC236}">
                <a16:creationId xmlns:a16="http://schemas.microsoft.com/office/drawing/2014/main" id="{ED20F5E0-DC8C-438A-8763-FA337C999637}"/>
              </a:ext>
            </a:extLst>
          </p:cNvPr>
          <p:cNvSpPr/>
          <p:nvPr/>
        </p:nvSpPr>
        <p:spPr>
          <a:xfrm>
            <a:off x="6374294" y="4371142"/>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3F187956-B5AC-4D6E-BFA1-3D699ECAD45A}"/>
              </a:ext>
            </a:extLst>
          </p:cNvPr>
          <p:cNvSpPr/>
          <p:nvPr/>
        </p:nvSpPr>
        <p:spPr>
          <a:xfrm>
            <a:off x="6526694" y="4523542"/>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3A033BB4-4CA1-410C-9B1B-28BD2AD6F8A4}"/>
              </a:ext>
            </a:extLst>
          </p:cNvPr>
          <p:cNvSpPr/>
          <p:nvPr/>
        </p:nvSpPr>
        <p:spPr>
          <a:xfrm>
            <a:off x="6734371" y="4434002"/>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Oval 29">
            <a:extLst>
              <a:ext uri="{FF2B5EF4-FFF2-40B4-BE49-F238E27FC236}">
                <a16:creationId xmlns:a16="http://schemas.microsoft.com/office/drawing/2014/main" id="{EA7B797F-CDE6-4698-B956-F3214D8A2C2F}"/>
              </a:ext>
            </a:extLst>
          </p:cNvPr>
          <p:cNvSpPr/>
          <p:nvPr/>
        </p:nvSpPr>
        <p:spPr>
          <a:xfrm>
            <a:off x="6526694" y="4523542"/>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Oval 30">
            <a:extLst>
              <a:ext uri="{FF2B5EF4-FFF2-40B4-BE49-F238E27FC236}">
                <a16:creationId xmlns:a16="http://schemas.microsoft.com/office/drawing/2014/main" id="{8EC12657-E1B2-4AE6-8C3F-9084A43D8975}"/>
              </a:ext>
            </a:extLst>
          </p:cNvPr>
          <p:cNvSpPr/>
          <p:nvPr/>
        </p:nvSpPr>
        <p:spPr>
          <a:xfrm>
            <a:off x="6679094" y="4675942"/>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3A7E9DDB-2CF4-42A3-B048-D3B644676906}"/>
              </a:ext>
            </a:extLst>
          </p:cNvPr>
          <p:cNvSpPr/>
          <p:nvPr/>
        </p:nvSpPr>
        <p:spPr>
          <a:xfrm>
            <a:off x="6886771" y="4586402"/>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B531DF4-92C7-447C-8DD0-233582494FA7}"/>
              </a:ext>
            </a:extLst>
          </p:cNvPr>
          <p:cNvSpPr/>
          <p:nvPr/>
        </p:nvSpPr>
        <p:spPr>
          <a:xfrm>
            <a:off x="4620856" y="5255843"/>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Oval 35">
            <a:extLst>
              <a:ext uri="{FF2B5EF4-FFF2-40B4-BE49-F238E27FC236}">
                <a16:creationId xmlns:a16="http://schemas.microsoft.com/office/drawing/2014/main" id="{652B500D-DE03-48C4-8A5F-44FCF805CBCA}"/>
              </a:ext>
            </a:extLst>
          </p:cNvPr>
          <p:cNvSpPr/>
          <p:nvPr/>
        </p:nvSpPr>
        <p:spPr>
          <a:xfrm>
            <a:off x="4980080" y="4711946"/>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Oval 36">
            <a:extLst>
              <a:ext uri="{FF2B5EF4-FFF2-40B4-BE49-F238E27FC236}">
                <a16:creationId xmlns:a16="http://schemas.microsoft.com/office/drawing/2014/main" id="{34637AD8-F342-4E8F-B6FE-68A326B86640}"/>
              </a:ext>
            </a:extLst>
          </p:cNvPr>
          <p:cNvSpPr/>
          <p:nvPr/>
        </p:nvSpPr>
        <p:spPr>
          <a:xfrm>
            <a:off x="6238277" y="506949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98017B51-538C-43B0-A602-C6787815818C}"/>
              </a:ext>
            </a:extLst>
          </p:cNvPr>
          <p:cNvSpPr/>
          <p:nvPr/>
        </p:nvSpPr>
        <p:spPr>
          <a:xfrm>
            <a:off x="4649456" y="5104300"/>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Oval 38">
            <a:extLst>
              <a:ext uri="{FF2B5EF4-FFF2-40B4-BE49-F238E27FC236}">
                <a16:creationId xmlns:a16="http://schemas.microsoft.com/office/drawing/2014/main" id="{09E98DC4-3EC3-4F47-A5E7-9670290726D6}"/>
              </a:ext>
            </a:extLst>
          </p:cNvPr>
          <p:cNvSpPr/>
          <p:nvPr/>
        </p:nvSpPr>
        <p:spPr>
          <a:xfrm>
            <a:off x="6266877" y="491794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Oval 39">
            <a:extLst>
              <a:ext uri="{FF2B5EF4-FFF2-40B4-BE49-F238E27FC236}">
                <a16:creationId xmlns:a16="http://schemas.microsoft.com/office/drawing/2014/main" id="{CE42D53B-246C-4925-B828-F0720108F46E}"/>
              </a:ext>
            </a:extLst>
          </p:cNvPr>
          <p:cNvSpPr/>
          <p:nvPr/>
        </p:nvSpPr>
        <p:spPr>
          <a:xfrm>
            <a:off x="6474554" y="482840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Oval 40">
            <a:extLst>
              <a:ext uri="{FF2B5EF4-FFF2-40B4-BE49-F238E27FC236}">
                <a16:creationId xmlns:a16="http://schemas.microsoft.com/office/drawing/2014/main" id="{BA10C3D0-9A5E-4FAB-B829-9B90886CA21B}"/>
              </a:ext>
            </a:extLst>
          </p:cNvPr>
          <p:cNvSpPr/>
          <p:nvPr/>
        </p:nvSpPr>
        <p:spPr>
          <a:xfrm>
            <a:off x="6266877" y="491794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Oval 41">
            <a:extLst>
              <a:ext uri="{FF2B5EF4-FFF2-40B4-BE49-F238E27FC236}">
                <a16:creationId xmlns:a16="http://schemas.microsoft.com/office/drawing/2014/main" id="{0AE36E71-6A9C-4F83-948A-500FC89EBACD}"/>
              </a:ext>
            </a:extLst>
          </p:cNvPr>
          <p:cNvSpPr/>
          <p:nvPr/>
        </p:nvSpPr>
        <p:spPr>
          <a:xfrm>
            <a:off x="6419277" y="507034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Oval 42">
            <a:extLst>
              <a:ext uri="{FF2B5EF4-FFF2-40B4-BE49-F238E27FC236}">
                <a16:creationId xmlns:a16="http://schemas.microsoft.com/office/drawing/2014/main" id="{1D2A799F-EEB1-421B-BF31-2BF3CF4A2DB1}"/>
              </a:ext>
            </a:extLst>
          </p:cNvPr>
          <p:cNvSpPr/>
          <p:nvPr/>
        </p:nvSpPr>
        <p:spPr>
          <a:xfrm>
            <a:off x="6626954" y="498080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Oval 43">
            <a:extLst>
              <a:ext uri="{FF2B5EF4-FFF2-40B4-BE49-F238E27FC236}">
                <a16:creationId xmlns:a16="http://schemas.microsoft.com/office/drawing/2014/main" id="{B35D1CC1-4ED7-472E-B555-FBEA3E80D337}"/>
              </a:ext>
            </a:extLst>
          </p:cNvPr>
          <p:cNvSpPr/>
          <p:nvPr/>
        </p:nvSpPr>
        <p:spPr>
          <a:xfrm>
            <a:off x="6419277" y="507034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Oval 44">
            <a:extLst>
              <a:ext uri="{FF2B5EF4-FFF2-40B4-BE49-F238E27FC236}">
                <a16:creationId xmlns:a16="http://schemas.microsoft.com/office/drawing/2014/main" id="{175D1F0F-8146-43B0-89C7-A2C8A82AA95F}"/>
              </a:ext>
            </a:extLst>
          </p:cNvPr>
          <p:cNvSpPr/>
          <p:nvPr/>
        </p:nvSpPr>
        <p:spPr>
          <a:xfrm>
            <a:off x="6626954" y="498080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Oval 45">
            <a:extLst>
              <a:ext uri="{FF2B5EF4-FFF2-40B4-BE49-F238E27FC236}">
                <a16:creationId xmlns:a16="http://schemas.microsoft.com/office/drawing/2014/main" id="{5E29798D-8A9D-41BA-8C2E-2F6CD8E07AE7}"/>
              </a:ext>
            </a:extLst>
          </p:cNvPr>
          <p:cNvSpPr/>
          <p:nvPr/>
        </p:nvSpPr>
        <p:spPr>
          <a:xfrm>
            <a:off x="6390677" y="522189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Oval 46">
            <a:extLst>
              <a:ext uri="{FF2B5EF4-FFF2-40B4-BE49-F238E27FC236}">
                <a16:creationId xmlns:a16="http://schemas.microsoft.com/office/drawing/2014/main" id="{58FE40F3-6F5D-453B-86D2-9A1A86C3D735}"/>
              </a:ext>
            </a:extLst>
          </p:cNvPr>
          <p:cNvSpPr/>
          <p:nvPr/>
        </p:nvSpPr>
        <p:spPr>
          <a:xfrm>
            <a:off x="6419277" y="507034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Oval 47">
            <a:extLst>
              <a:ext uri="{FF2B5EF4-FFF2-40B4-BE49-F238E27FC236}">
                <a16:creationId xmlns:a16="http://schemas.microsoft.com/office/drawing/2014/main" id="{A419E1C5-7754-4221-8ACB-4FB387EAB16F}"/>
              </a:ext>
            </a:extLst>
          </p:cNvPr>
          <p:cNvSpPr/>
          <p:nvPr/>
        </p:nvSpPr>
        <p:spPr>
          <a:xfrm>
            <a:off x="6626954" y="498080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Oval 48">
            <a:extLst>
              <a:ext uri="{FF2B5EF4-FFF2-40B4-BE49-F238E27FC236}">
                <a16:creationId xmlns:a16="http://schemas.microsoft.com/office/drawing/2014/main" id="{4AAE44CA-6D29-4206-8A60-7321E27E11F8}"/>
              </a:ext>
            </a:extLst>
          </p:cNvPr>
          <p:cNvSpPr/>
          <p:nvPr/>
        </p:nvSpPr>
        <p:spPr>
          <a:xfrm>
            <a:off x="6419277" y="507034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Oval 49">
            <a:extLst>
              <a:ext uri="{FF2B5EF4-FFF2-40B4-BE49-F238E27FC236}">
                <a16:creationId xmlns:a16="http://schemas.microsoft.com/office/drawing/2014/main" id="{7C1C26EF-D577-4AB4-8801-03B2A0E4F64D}"/>
              </a:ext>
            </a:extLst>
          </p:cNvPr>
          <p:cNvSpPr/>
          <p:nvPr/>
        </p:nvSpPr>
        <p:spPr>
          <a:xfrm>
            <a:off x="6571677" y="522274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Oval 50">
            <a:extLst>
              <a:ext uri="{FF2B5EF4-FFF2-40B4-BE49-F238E27FC236}">
                <a16:creationId xmlns:a16="http://schemas.microsoft.com/office/drawing/2014/main" id="{A8E52E44-D7DE-47A2-9301-E99AA324F0AC}"/>
              </a:ext>
            </a:extLst>
          </p:cNvPr>
          <p:cNvSpPr/>
          <p:nvPr/>
        </p:nvSpPr>
        <p:spPr>
          <a:xfrm>
            <a:off x="6779354" y="513320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Oval 51">
            <a:extLst>
              <a:ext uri="{FF2B5EF4-FFF2-40B4-BE49-F238E27FC236}">
                <a16:creationId xmlns:a16="http://schemas.microsoft.com/office/drawing/2014/main" id="{D0B103A5-9DAA-407F-9366-AEF79CD12C5A}"/>
              </a:ext>
            </a:extLst>
          </p:cNvPr>
          <p:cNvSpPr/>
          <p:nvPr/>
        </p:nvSpPr>
        <p:spPr>
          <a:xfrm>
            <a:off x="4875307" y="4643436"/>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38DC1D8B-E098-430A-A01A-57788DA9C405}"/>
              </a:ext>
            </a:extLst>
          </p:cNvPr>
          <p:cNvSpPr/>
          <p:nvPr/>
        </p:nvSpPr>
        <p:spPr>
          <a:xfrm>
            <a:off x="5082984" y="4553896"/>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Oval 53">
            <a:extLst>
              <a:ext uri="{FF2B5EF4-FFF2-40B4-BE49-F238E27FC236}">
                <a16:creationId xmlns:a16="http://schemas.microsoft.com/office/drawing/2014/main" id="{3BB82F95-07DE-4DC9-8FCF-578D26FAEADF}"/>
              </a:ext>
            </a:extLst>
          </p:cNvPr>
          <p:cNvSpPr/>
          <p:nvPr/>
        </p:nvSpPr>
        <p:spPr>
          <a:xfrm>
            <a:off x="4727758" y="481144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Oval 54">
            <a:extLst>
              <a:ext uri="{FF2B5EF4-FFF2-40B4-BE49-F238E27FC236}">
                <a16:creationId xmlns:a16="http://schemas.microsoft.com/office/drawing/2014/main" id="{B00477C5-3E90-4E6C-B080-5FDCD183F4D1}"/>
              </a:ext>
            </a:extLst>
          </p:cNvPr>
          <p:cNvSpPr/>
          <p:nvPr/>
        </p:nvSpPr>
        <p:spPr>
          <a:xfrm>
            <a:off x="4875307" y="4643436"/>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Oval 55">
            <a:extLst>
              <a:ext uri="{FF2B5EF4-FFF2-40B4-BE49-F238E27FC236}">
                <a16:creationId xmlns:a16="http://schemas.microsoft.com/office/drawing/2014/main" id="{F8B66714-8887-4E79-B98D-170CBA93649C}"/>
              </a:ext>
            </a:extLst>
          </p:cNvPr>
          <p:cNvSpPr/>
          <p:nvPr/>
        </p:nvSpPr>
        <p:spPr>
          <a:xfrm>
            <a:off x="5082984" y="4553896"/>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Oval 56">
            <a:extLst>
              <a:ext uri="{FF2B5EF4-FFF2-40B4-BE49-F238E27FC236}">
                <a16:creationId xmlns:a16="http://schemas.microsoft.com/office/drawing/2014/main" id="{7A8C02F7-1CF5-468C-BFD2-B6F644E9D1EF}"/>
              </a:ext>
            </a:extLst>
          </p:cNvPr>
          <p:cNvSpPr/>
          <p:nvPr/>
        </p:nvSpPr>
        <p:spPr>
          <a:xfrm>
            <a:off x="4875307" y="4643436"/>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Oval 57">
            <a:extLst>
              <a:ext uri="{FF2B5EF4-FFF2-40B4-BE49-F238E27FC236}">
                <a16:creationId xmlns:a16="http://schemas.microsoft.com/office/drawing/2014/main" id="{0653B98F-2EC4-48C6-AFB0-C98AFC0D7439}"/>
              </a:ext>
            </a:extLst>
          </p:cNvPr>
          <p:cNvSpPr/>
          <p:nvPr/>
        </p:nvSpPr>
        <p:spPr>
          <a:xfrm>
            <a:off x="4908758" y="481229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Oval 58">
            <a:extLst>
              <a:ext uri="{FF2B5EF4-FFF2-40B4-BE49-F238E27FC236}">
                <a16:creationId xmlns:a16="http://schemas.microsoft.com/office/drawing/2014/main" id="{54FBB0E4-316D-482E-95C6-9ECCF733A11A}"/>
              </a:ext>
            </a:extLst>
          </p:cNvPr>
          <p:cNvSpPr/>
          <p:nvPr/>
        </p:nvSpPr>
        <p:spPr>
          <a:xfrm>
            <a:off x="5235384" y="4706296"/>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Oval 59">
            <a:extLst>
              <a:ext uri="{FF2B5EF4-FFF2-40B4-BE49-F238E27FC236}">
                <a16:creationId xmlns:a16="http://schemas.microsoft.com/office/drawing/2014/main" id="{50ECE015-74D3-4E96-A781-9D4E16939493}"/>
              </a:ext>
            </a:extLst>
          </p:cNvPr>
          <p:cNvSpPr/>
          <p:nvPr/>
        </p:nvSpPr>
        <p:spPr>
          <a:xfrm>
            <a:off x="5987192" y="442382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Oval 60">
            <a:extLst>
              <a:ext uri="{FF2B5EF4-FFF2-40B4-BE49-F238E27FC236}">
                <a16:creationId xmlns:a16="http://schemas.microsoft.com/office/drawing/2014/main" id="{EB245166-9E00-49F2-9C02-33F6A88A0328}"/>
              </a:ext>
            </a:extLst>
          </p:cNvPr>
          <p:cNvSpPr/>
          <p:nvPr/>
        </p:nvSpPr>
        <p:spPr>
          <a:xfrm>
            <a:off x="5987192" y="442382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Oval 61">
            <a:extLst>
              <a:ext uri="{FF2B5EF4-FFF2-40B4-BE49-F238E27FC236}">
                <a16:creationId xmlns:a16="http://schemas.microsoft.com/office/drawing/2014/main" id="{7D19C273-3DAE-4684-80DF-9E28F60CD7A5}"/>
              </a:ext>
            </a:extLst>
          </p:cNvPr>
          <p:cNvSpPr/>
          <p:nvPr/>
        </p:nvSpPr>
        <p:spPr>
          <a:xfrm>
            <a:off x="5987192" y="442382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Oval 62">
            <a:extLst>
              <a:ext uri="{FF2B5EF4-FFF2-40B4-BE49-F238E27FC236}">
                <a16:creationId xmlns:a16="http://schemas.microsoft.com/office/drawing/2014/main" id="{57F561B7-1213-4374-8604-85A0D04B549F}"/>
              </a:ext>
            </a:extLst>
          </p:cNvPr>
          <p:cNvSpPr/>
          <p:nvPr/>
        </p:nvSpPr>
        <p:spPr>
          <a:xfrm>
            <a:off x="6139592" y="457622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Oval 63">
            <a:extLst>
              <a:ext uri="{FF2B5EF4-FFF2-40B4-BE49-F238E27FC236}">
                <a16:creationId xmlns:a16="http://schemas.microsoft.com/office/drawing/2014/main" id="{D118A862-2CBB-48AD-A965-67268F225C48}"/>
              </a:ext>
            </a:extLst>
          </p:cNvPr>
          <p:cNvSpPr/>
          <p:nvPr/>
        </p:nvSpPr>
        <p:spPr>
          <a:xfrm>
            <a:off x="6347269" y="448668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Oval 64">
            <a:extLst>
              <a:ext uri="{FF2B5EF4-FFF2-40B4-BE49-F238E27FC236}">
                <a16:creationId xmlns:a16="http://schemas.microsoft.com/office/drawing/2014/main" id="{AABBCB86-278C-4A2C-85B9-4CED9531ABC6}"/>
              </a:ext>
            </a:extLst>
          </p:cNvPr>
          <p:cNvSpPr/>
          <p:nvPr/>
        </p:nvSpPr>
        <p:spPr>
          <a:xfrm>
            <a:off x="6139592" y="457622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Oval 65">
            <a:extLst>
              <a:ext uri="{FF2B5EF4-FFF2-40B4-BE49-F238E27FC236}">
                <a16:creationId xmlns:a16="http://schemas.microsoft.com/office/drawing/2014/main" id="{FF104407-3798-49A8-BB6F-3B96FB0125CD}"/>
              </a:ext>
            </a:extLst>
          </p:cNvPr>
          <p:cNvSpPr/>
          <p:nvPr/>
        </p:nvSpPr>
        <p:spPr>
          <a:xfrm>
            <a:off x="6347269" y="448668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Oval 66">
            <a:extLst>
              <a:ext uri="{FF2B5EF4-FFF2-40B4-BE49-F238E27FC236}">
                <a16:creationId xmlns:a16="http://schemas.microsoft.com/office/drawing/2014/main" id="{0A179772-AF1E-4276-9A2F-5080178F8B73}"/>
              </a:ext>
            </a:extLst>
          </p:cNvPr>
          <p:cNvSpPr/>
          <p:nvPr/>
        </p:nvSpPr>
        <p:spPr>
          <a:xfrm>
            <a:off x="5987192" y="4692617"/>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Oval 67">
            <a:extLst>
              <a:ext uri="{FF2B5EF4-FFF2-40B4-BE49-F238E27FC236}">
                <a16:creationId xmlns:a16="http://schemas.microsoft.com/office/drawing/2014/main" id="{3B47AD90-330C-45EB-8441-D857CC16E392}"/>
              </a:ext>
            </a:extLst>
          </p:cNvPr>
          <p:cNvSpPr/>
          <p:nvPr/>
        </p:nvSpPr>
        <p:spPr>
          <a:xfrm>
            <a:off x="6139592" y="457622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Oval 68">
            <a:extLst>
              <a:ext uri="{FF2B5EF4-FFF2-40B4-BE49-F238E27FC236}">
                <a16:creationId xmlns:a16="http://schemas.microsoft.com/office/drawing/2014/main" id="{A60DC696-9335-4DC5-A9D3-DA7F2544C792}"/>
              </a:ext>
            </a:extLst>
          </p:cNvPr>
          <p:cNvSpPr/>
          <p:nvPr/>
        </p:nvSpPr>
        <p:spPr>
          <a:xfrm>
            <a:off x="6347269" y="448668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0" name="Oval 69">
            <a:extLst>
              <a:ext uri="{FF2B5EF4-FFF2-40B4-BE49-F238E27FC236}">
                <a16:creationId xmlns:a16="http://schemas.microsoft.com/office/drawing/2014/main" id="{90B763EA-A203-4425-8FD0-7689A6F96798}"/>
              </a:ext>
            </a:extLst>
          </p:cNvPr>
          <p:cNvSpPr/>
          <p:nvPr/>
        </p:nvSpPr>
        <p:spPr>
          <a:xfrm>
            <a:off x="6139592" y="457622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1" name="Oval 70">
            <a:extLst>
              <a:ext uri="{FF2B5EF4-FFF2-40B4-BE49-F238E27FC236}">
                <a16:creationId xmlns:a16="http://schemas.microsoft.com/office/drawing/2014/main" id="{76CBC045-C085-4CA8-9635-860CD033A935}"/>
              </a:ext>
            </a:extLst>
          </p:cNvPr>
          <p:cNvSpPr/>
          <p:nvPr/>
        </p:nvSpPr>
        <p:spPr>
          <a:xfrm>
            <a:off x="6291992" y="472862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Oval 71">
            <a:extLst>
              <a:ext uri="{FF2B5EF4-FFF2-40B4-BE49-F238E27FC236}">
                <a16:creationId xmlns:a16="http://schemas.microsoft.com/office/drawing/2014/main" id="{419F70FA-E6B7-48CC-B18A-C2CB68D61E4B}"/>
              </a:ext>
            </a:extLst>
          </p:cNvPr>
          <p:cNvSpPr/>
          <p:nvPr/>
        </p:nvSpPr>
        <p:spPr>
          <a:xfrm>
            <a:off x="6499669" y="463908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C27C2BB1-8F90-4784-905E-A55381231E2B}"/>
              </a:ext>
            </a:extLst>
          </p:cNvPr>
          <p:cNvSpPr txBox="1"/>
          <p:nvPr/>
        </p:nvSpPr>
        <p:spPr>
          <a:xfrm>
            <a:off x="3931773" y="3682302"/>
            <a:ext cx="902876" cy="369332"/>
          </a:xfrm>
          <a:prstGeom prst="rect">
            <a:avLst/>
          </a:prstGeom>
          <a:noFill/>
        </p:spPr>
        <p:txBody>
          <a:bodyPr wrap="none" rtlCol="0">
            <a:spAutoFit/>
          </a:bodyPr>
          <a:lstStyle/>
          <a:p>
            <a:r>
              <a:rPr lang="en-US" dirty="0"/>
              <a:t>Room 1</a:t>
            </a:r>
            <a:endParaRPr lang="en-SG" dirty="0"/>
          </a:p>
        </p:txBody>
      </p:sp>
      <p:sp>
        <p:nvSpPr>
          <p:cNvPr id="75" name="TextBox 74">
            <a:extLst>
              <a:ext uri="{FF2B5EF4-FFF2-40B4-BE49-F238E27FC236}">
                <a16:creationId xmlns:a16="http://schemas.microsoft.com/office/drawing/2014/main" id="{B137DB1C-4167-48CC-AC12-B7E7AEC4366D}"/>
              </a:ext>
            </a:extLst>
          </p:cNvPr>
          <p:cNvSpPr txBox="1"/>
          <p:nvPr/>
        </p:nvSpPr>
        <p:spPr>
          <a:xfrm>
            <a:off x="5893155" y="3678236"/>
            <a:ext cx="902876" cy="369332"/>
          </a:xfrm>
          <a:prstGeom prst="rect">
            <a:avLst/>
          </a:prstGeom>
          <a:noFill/>
        </p:spPr>
        <p:txBody>
          <a:bodyPr wrap="none" rtlCol="0">
            <a:spAutoFit/>
          </a:bodyPr>
          <a:lstStyle/>
          <a:p>
            <a:r>
              <a:rPr lang="en-US" dirty="0"/>
              <a:t>Room 2</a:t>
            </a:r>
            <a:endParaRPr lang="en-SG" dirty="0"/>
          </a:p>
        </p:txBody>
      </p:sp>
    </p:spTree>
    <p:extLst>
      <p:ext uri="{BB962C8B-B14F-4D97-AF65-F5344CB8AC3E}">
        <p14:creationId xmlns:p14="http://schemas.microsoft.com/office/powerpoint/2010/main" val="128859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2291">
                                            <p:txEl>
                                              <p:pRg st="0" end="0"/>
                                            </p:txEl>
                                          </p:spTgt>
                                        </p:tgtEl>
                                        <p:attrNameLst>
                                          <p:attrName>style.visibility</p:attrName>
                                        </p:attrNameLst>
                                      </p:cBhvr>
                                      <p:to>
                                        <p:strVal val="visible"/>
                                      </p:to>
                                    </p:set>
                                    <p:animEffect transition="in" filter="blinds(horizontal)">
                                      <p:cBhvr>
                                        <p:cTn id="19" dur="500"/>
                                        <p:tgtEl>
                                          <p:spTgt spid="12291">
                                            <p:txEl>
                                              <p:pRg st="0" end="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291">
                                            <p:txEl>
                                              <p:pRg st="1" end="1"/>
                                            </p:txEl>
                                          </p:spTgt>
                                        </p:tgtEl>
                                        <p:attrNameLst>
                                          <p:attrName>style.visibility</p:attrName>
                                        </p:attrNameLst>
                                      </p:cBhvr>
                                      <p:to>
                                        <p:strVal val="visible"/>
                                      </p:to>
                                    </p:set>
                                    <p:animEffect transition="in" filter="blinds(horizontal)">
                                      <p:cBhvr>
                                        <p:cTn id="22" dur="500"/>
                                        <p:tgtEl>
                                          <p:spTgt spid="12291">
                                            <p:txEl>
                                              <p:pRg st="1" end="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2291">
                                            <p:txEl>
                                              <p:pRg st="2" end="2"/>
                                            </p:txEl>
                                          </p:spTgt>
                                        </p:tgtEl>
                                        <p:attrNameLst>
                                          <p:attrName>style.visibility</p:attrName>
                                        </p:attrNameLst>
                                      </p:cBhvr>
                                      <p:to>
                                        <p:strVal val="visible"/>
                                      </p:to>
                                    </p:set>
                                    <p:animEffect transition="in" filter="blinds(horizontal)">
                                      <p:cBhvr>
                                        <p:cTn id="25" dur="500"/>
                                        <p:tgtEl>
                                          <p:spTgt spid="12291">
                                            <p:txEl>
                                              <p:pRg st="2" end="2"/>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2291">
                                            <p:txEl>
                                              <p:pRg st="3" end="3"/>
                                            </p:txEl>
                                          </p:spTgt>
                                        </p:tgtEl>
                                        <p:attrNameLst>
                                          <p:attrName>style.visibility</p:attrName>
                                        </p:attrNameLst>
                                      </p:cBhvr>
                                      <p:to>
                                        <p:strVal val="visible"/>
                                      </p:to>
                                    </p:set>
                                    <p:animEffect transition="in" filter="blinds(horizontal)">
                                      <p:cBhvr>
                                        <p:cTn id="28" dur="500"/>
                                        <p:tgtEl>
                                          <p:spTgt spid="12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a:t>Expected number of transmissions: ETX </a:t>
            </a:r>
            <a:endParaRPr lang="en-SG" altLang="en-US" dirty="0"/>
          </a:p>
        </p:txBody>
      </p:sp>
      <p:sp>
        <p:nvSpPr>
          <p:cNvPr id="47107" name="Content Placeholder 4"/>
          <p:cNvSpPr>
            <a:spLocks noGrp="1"/>
          </p:cNvSpPr>
          <p:nvPr>
            <p:ph idx="1"/>
          </p:nvPr>
        </p:nvSpPr>
        <p:spPr>
          <a:xfrm>
            <a:off x="838200" y="1538286"/>
            <a:ext cx="10861431" cy="4686667"/>
          </a:xfrm>
        </p:spPr>
        <p:txBody>
          <a:bodyPr/>
          <a:lstStyle/>
          <a:p>
            <a:r>
              <a:rPr lang="en-US" altLang="en-US" dirty="0">
                <a:latin typeface="+mj-lt"/>
              </a:rPr>
              <a:t>ETX (expected transmissions) is a commonly used routing metric</a:t>
            </a:r>
          </a:p>
          <a:p>
            <a:r>
              <a:rPr lang="en-US" altLang="en-US" dirty="0">
                <a:latin typeface="+mj-lt"/>
              </a:rPr>
              <a:t>Consider the path A -&gt; B -&gt; C</a:t>
            </a:r>
          </a:p>
          <a:p>
            <a:endParaRPr lang="en-US" altLang="en-US" dirty="0">
              <a:latin typeface="+mj-lt"/>
            </a:endParaRPr>
          </a:p>
          <a:p>
            <a:r>
              <a:rPr lang="en-US" altLang="en-US" dirty="0">
                <a:latin typeface="+mj-lt"/>
              </a:rPr>
              <a:t>Packet reception ratio (PRR)</a:t>
            </a:r>
          </a:p>
          <a:p>
            <a:pPr lvl="1"/>
            <a:r>
              <a:rPr lang="en-US" altLang="en-US" dirty="0">
                <a:latin typeface="+mj-lt"/>
              </a:rPr>
              <a:t>A -&gt; B is 0.8, ETX = 1/0.8 = 5/4</a:t>
            </a:r>
          </a:p>
          <a:p>
            <a:pPr lvl="1"/>
            <a:r>
              <a:rPr lang="en-US" altLang="en-US" dirty="0">
                <a:latin typeface="+mj-lt"/>
              </a:rPr>
              <a:t>B -&gt; C is 0.5, ETX = 1/0.5 = 2</a:t>
            </a:r>
          </a:p>
          <a:p>
            <a:pPr lvl="1"/>
            <a:r>
              <a:rPr lang="en-US" altLang="en-US" dirty="0">
                <a:latin typeface="+mj-lt"/>
              </a:rPr>
              <a:t>Path ETX (A -&gt; B -&gt; C) is 5/4 + 2 = 13/4</a:t>
            </a:r>
          </a:p>
          <a:p>
            <a:pPr lvl="1">
              <a:buFont typeface="Wingdings" panose="05000000000000000000" pitchFamily="2" charset="2"/>
              <a:buNone/>
            </a:pPr>
            <a:endParaRPr lang="en-US" altLang="en-US" dirty="0"/>
          </a:p>
          <a:p>
            <a:pPr>
              <a:buFont typeface="Wingdings" panose="05000000000000000000" pitchFamily="2" charset="2"/>
              <a:buNone/>
            </a:pPr>
            <a:endParaRPr lang="en-SG" altLang="en-US" dirty="0"/>
          </a:p>
        </p:txBody>
      </p:sp>
      <p:sp>
        <p:nvSpPr>
          <p:cNvPr id="6" name="Oval 5"/>
          <p:cNvSpPr/>
          <p:nvPr/>
        </p:nvSpPr>
        <p:spPr>
          <a:xfrm>
            <a:off x="4890844" y="5267326"/>
            <a:ext cx="865187" cy="792163"/>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A</a:t>
            </a:r>
            <a:endParaRPr lang="en-SG" sz="2000" dirty="0">
              <a:solidFill>
                <a:schemeClr val="tx1"/>
              </a:solidFill>
            </a:endParaRPr>
          </a:p>
        </p:txBody>
      </p:sp>
      <p:sp>
        <p:nvSpPr>
          <p:cNvPr id="7" name="Oval 6"/>
          <p:cNvSpPr/>
          <p:nvPr/>
        </p:nvSpPr>
        <p:spPr>
          <a:xfrm>
            <a:off x="6546605" y="5267326"/>
            <a:ext cx="865188" cy="792163"/>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B</a:t>
            </a:r>
            <a:endParaRPr lang="en-SG" sz="2000" dirty="0">
              <a:solidFill>
                <a:schemeClr val="tx1"/>
              </a:solidFill>
            </a:endParaRPr>
          </a:p>
        </p:txBody>
      </p:sp>
      <p:sp>
        <p:nvSpPr>
          <p:cNvPr id="8" name="Oval 7"/>
          <p:cNvSpPr/>
          <p:nvPr/>
        </p:nvSpPr>
        <p:spPr>
          <a:xfrm>
            <a:off x="8059493" y="5267326"/>
            <a:ext cx="863600" cy="792163"/>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C</a:t>
            </a:r>
            <a:endParaRPr lang="en-SG" sz="2000" dirty="0">
              <a:solidFill>
                <a:schemeClr val="tx1"/>
              </a:solidFill>
            </a:endParaRPr>
          </a:p>
        </p:txBody>
      </p:sp>
      <p:cxnSp>
        <p:nvCxnSpPr>
          <p:cNvPr id="10" name="Straight Arrow Connector 9"/>
          <p:cNvCxnSpPr>
            <a:stCxn id="6" idx="6"/>
            <a:endCxn id="7" idx="2"/>
          </p:cNvCxnSpPr>
          <p:nvPr/>
        </p:nvCxnSpPr>
        <p:spPr>
          <a:xfrm>
            <a:off x="5756031" y="5662614"/>
            <a:ext cx="790575"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6"/>
            <a:endCxn id="8" idx="2"/>
          </p:cNvCxnSpPr>
          <p:nvPr/>
        </p:nvCxnSpPr>
        <p:spPr>
          <a:xfrm>
            <a:off x="7411793" y="5662614"/>
            <a:ext cx="6477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3268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96327" y="301259"/>
            <a:ext cx="10193704" cy="1485900"/>
          </a:xfrm>
        </p:spPr>
        <p:txBody>
          <a:bodyPr/>
          <a:lstStyle/>
          <a:p>
            <a:r>
              <a:rPr lang="en-US" altLang="en-US" dirty="0"/>
              <a:t>Performing routing using the shortest path</a:t>
            </a:r>
          </a:p>
        </p:txBody>
      </p:sp>
      <p:sp>
        <p:nvSpPr>
          <p:cNvPr id="846851" name="Rectangle 3"/>
          <p:cNvSpPr>
            <a:spLocks noGrp="1" noChangeArrowheads="1"/>
          </p:cNvSpPr>
          <p:nvPr>
            <p:ph idx="1"/>
          </p:nvPr>
        </p:nvSpPr>
        <p:spPr>
          <a:xfrm>
            <a:off x="952499" y="1709859"/>
            <a:ext cx="10665069" cy="4251326"/>
          </a:xfrm>
        </p:spPr>
        <p:txBody>
          <a:bodyPr rtlCol="0">
            <a:normAutofit/>
          </a:bodyPr>
          <a:lstStyle/>
          <a:p>
            <a:pPr marL="384048" indent="-384048">
              <a:defRPr/>
            </a:pPr>
            <a:r>
              <a:rPr lang="en-US" altLang="en-US" dirty="0">
                <a:latin typeface="+mj-lt"/>
              </a:rPr>
              <a:t>Many practical routing algorithms are based on the notion of shortest path between two nodes</a:t>
            </a:r>
          </a:p>
          <a:p>
            <a:pPr marL="384048" indent="-384048">
              <a:defRPr/>
            </a:pPr>
            <a:endParaRPr lang="en-US" altLang="en-US" dirty="0">
              <a:latin typeface="+mj-lt"/>
            </a:endParaRPr>
          </a:p>
          <a:p>
            <a:pPr lvl="1" indent="-384048">
              <a:defRPr/>
            </a:pPr>
            <a:r>
              <a:rPr lang="en-US" altLang="en-US" dirty="0">
                <a:latin typeface="+mj-lt"/>
              </a:rPr>
              <a:t>Each link is assigned a positive number called its length</a:t>
            </a:r>
          </a:p>
          <a:p>
            <a:pPr lvl="1" indent="-384048">
              <a:defRPr/>
            </a:pPr>
            <a:r>
              <a:rPr lang="en-US" altLang="en-US" dirty="0">
                <a:latin typeface="+mj-lt"/>
              </a:rPr>
              <a:t>A shortest path routing algorithm routes each packet along the minimum length (or shortest) path between the source and destination</a:t>
            </a:r>
          </a:p>
          <a:p>
            <a:pPr lvl="1" indent="-384048">
              <a:defRPr/>
            </a:pPr>
            <a:r>
              <a:rPr lang="en-US" altLang="en-US" dirty="0">
                <a:latin typeface="+mj-lt"/>
              </a:rPr>
              <a:t>If length is always 1, then shortest path becomes minimum hop routing</a:t>
            </a:r>
          </a:p>
          <a:p>
            <a:pPr lvl="1" indent="-384048">
              <a:defRPr/>
            </a:pPr>
            <a:r>
              <a:rPr lang="en-US" altLang="en-US" dirty="0">
                <a:latin typeface="+mj-lt"/>
              </a:rPr>
              <a:t>By defining the length using other metrics like cost, delay </a:t>
            </a:r>
            <a:r>
              <a:rPr lang="en-US" altLang="en-US" dirty="0" err="1">
                <a:latin typeface="+mj-lt"/>
              </a:rPr>
              <a:t>etc</a:t>
            </a:r>
            <a:r>
              <a:rPr lang="en-US" altLang="en-US" dirty="0">
                <a:latin typeface="+mj-lt"/>
              </a:rPr>
              <a:t>, other paths can be obtained</a:t>
            </a:r>
          </a:p>
        </p:txBody>
      </p:sp>
    </p:spTree>
    <p:extLst>
      <p:ext uri="{BB962C8B-B14F-4D97-AF65-F5344CB8AC3E}">
        <p14:creationId xmlns:p14="http://schemas.microsoft.com/office/powerpoint/2010/main" val="101896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6851">
                                            <p:bg/>
                                          </p:spTgt>
                                        </p:tgtEl>
                                        <p:attrNameLst>
                                          <p:attrName>style.visibility</p:attrName>
                                        </p:attrNameLst>
                                      </p:cBhvr>
                                      <p:to>
                                        <p:strVal val="visible"/>
                                      </p:to>
                                    </p:set>
                                    <p:animEffect transition="in" filter="blinds(horizontal)">
                                      <p:cBhvr>
                                        <p:cTn id="7" dur="500"/>
                                        <p:tgtEl>
                                          <p:spTgt spid="846851">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6851">
                                            <p:txEl>
                                              <p:pRg st="0" end="0"/>
                                            </p:txEl>
                                          </p:spTgt>
                                        </p:tgtEl>
                                        <p:attrNameLst>
                                          <p:attrName>style.visibility</p:attrName>
                                        </p:attrNameLst>
                                      </p:cBhvr>
                                      <p:to>
                                        <p:strVal val="visible"/>
                                      </p:to>
                                    </p:set>
                                    <p:animEffect transition="in" filter="blinds(horizontal)">
                                      <p:cBhvr>
                                        <p:cTn id="12" dur="500"/>
                                        <p:tgtEl>
                                          <p:spTgt spid="846851">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46851">
                                            <p:txEl>
                                              <p:pRg st="2" end="2"/>
                                            </p:txEl>
                                          </p:spTgt>
                                        </p:tgtEl>
                                        <p:attrNameLst>
                                          <p:attrName>style.visibility</p:attrName>
                                        </p:attrNameLst>
                                      </p:cBhvr>
                                      <p:to>
                                        <p:strVal val="visible"/>
                                      </p:to>
                                    </p:set>
                                    <p:animEffect transition="in" filter="blinds(horizontal)">
                                      <p:cBhvr>
                                        <p:cTn id="15" dur="500"/>
                                        <p:tgtEl>
                                          <p:spTgt spid="846851">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46851">
                                            <p:txEl>
                                              <p:pRg st="3" end="3"/>
                                            </p:txEl>
                                          </p:spTgt>
                                        </p:tgtEl>
                                        <p:attrNameLst>
                                          <p:attrName>style.visibility</p:attrName>
                                        </p:attrNameLst>
                                      </p:cBhvr>
                                      <p:to>
                                        <p:strVal val="visible"/>
                                      </p:to>
                                    </p:set>
                                    <p:animEffect transition="in" filter="blinds(horizontal)">
                                      <p:cBhvr>
                                        <p:cTn id="18" dur="500"/>
                                        <p:tgtEl>
                                          <p:spTgt spid="846851">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46851">
                                            <p:txEl>
                                              <p:pRg st="4" end="4"/>
                                            </p:txEl>
                                          </p:spTgt>
                                        </p:tgtEl>
                                        <p:attrNameLst>
                                          <p:attrName>style.visibility</p:attrName>
                                        </p:attrNameLst>
                                      </p:cBhvr>
                                      <p:to>
                                        <p:strVal val="visible"/>
                                      </p:to>
                                    </p:set>
                                    <p:animEffect transition="in" filter="blinds(horizontal)">
                                      <p:cBhvr>
                                        <p:cTn id="21" dur="500"/>
                                        <p:tgtEl>
                                          <p:spTgt spid="846851">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46851">
                                            <p:txEl>
                                              <p:pRg st="5" end="5"/>
                                            </p:txEl>
                                          </p:spTgt>
                                        </p:tgtEl>
                                        <p:attrNameLst>
                                          <p:attrName>style.visibility</p:attrName>
                                        </p:attrNameLst>
                                      </p:cBhvr>
                                      <p:to>
                                        <p:strVal val="visible"/>
                                      </p:to>
                                    </p:set>
                                    <p:animEffect transition="in" filter="blinds(horizontal)">
                                      <p:cBhvr>
                                        <p:cTn id="24" dur="500"/>
                                        <p:tgtEl>
                                          <p:spTgt spid="8468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6851" grpId="0"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02775" y="492919"/>
            <a:ext cx="9050824" cy="922338"/>
          </a:xfrm>
          <a:noFill/>
        </p:spPr>
        <p:txBody>
          <a:bodyPr>
            <a:normAutofit/>
          </a:bodyPr>
          <a:lstStyle/>
          <a:p>
            <a:r>
              <a:rPr lang="en-US" altLang="en-US" dirty="0"/>
              <a:t>Classification of the routing protocols</a:t>
            </a:r>
          </a:p>
        </p:txBody>
      </p:sp>
      <p:sp>
        <p:nvSpPr>
          <p:cNvPr id="25603" name="Rectangle 3"/>
          <p:cNvSpPr>
            <a:spLocks noGrp="1" noChangeArrowheads="1"/>
          </p:cNvSpPr>
          <p:nvPr>
            <p:ph idx="1"/>
          </p:nvPr>
        </p:nvSpPr>
        <p:spPr>
          <a:xfrm>
            <a:off x="702775" y="1661381"/>
            <a:ext cx="10844456" cy="4114800"/>
          </a:xfrm>
        </p:spPr>
        <p:txBody>
          <a:bodyPr rtlCol="0">
            <a:normAutofit/>
          </a:bodyPr>
          <a:lstStyle/>
          <a:p>
            <a:pPr marL="384048" indent="-384048">
              <a:buNone/>
              <a:defRPr/>
            </a:pPr>
            <a:r>
              <a:rPr lang="en-US" altLang="en-US" dirty="0">
                <a:latin typeface="+mj-lt"/>
              </a:rPr>
              <a:t>The existing routing protocols can be classified as:</a:t>
            </a:r>
          </a:p>
          <a:p>
            <a:pPr marL="530352" lvl="1" indent="0">
              <a:buNone/>
              <a:defRPr/>
            </a:pPr>
            <a:endParaRPr lang="en-US" altLang="en-US" dirty="0"/>
          </a:p>
          <a:p>
            <a:pPr marL="530352" indent="-457200">
              <a:defRPr/>
            </a:pPr>
            <a:r>
              <a:rPr lang="en-US" altLang="en-US" b="1" dirty="0">
                <a:latin typeface="+mj-lt"/>
              </a:rPr>
              <a:t>Proactive: </a:t>
            </a:r>
            <a:r>
              <a:rPr lang="en-US" altLang="en-US" dirty="0"/>
              <a:t>W</a:t>
            </a:r>
            <a:r>
              <a:rPr lang="en-US" altLang="en-US" dirty="0">
                <a:latin typeface="+mj-lt"/>
              </a:rPr>
              <a:t>hen a packet needs to be forwarded,  the route is known</a:t>
            </a:r>
          </a:p>
          <a:p>
            <a:pPr marL="530352" indent="-457200">
              <a:defRPr/>
            </a:pPr>
            <a:endParaRPr lang="en-US" altLang="en-US" dirty="0">
              <a:latin typeface="+mj-lt"/>
            </a:endParaRPr>
          </a:p>
          <a:p>
            <a:pPr marL="530352" indent="-457200">
              <a:defRPr/>
            </a:pPr>
            <a:r>
              <a:rPr lang="en-US" altLang="en-US" b="1" dirty="0">
                <a:latin typeface="+mj-lt"/>
              </a:rPr>
              <a:t>Reactive: </a:t>
            </a:r>
            <a:r>
              <a:rPr lang="en-US" altLang="en-US" dirty="0">
                <a:latin typeface="+mj-lt"/>
              </a:rPr>
              <a:t>Determine a route only when there is data to send</a:t>
            </a:r>
          </a:p>
          <a:p>
            <a:pPr marL="384048" indent="-384048">
              <a:buNone/>
              <a:defRPr/>
            </a:pPr>
            <a:endParaRPr lang="en-US" altLang="en-US" dirty="0">
              <a:solidFill>
                <a:schemeClr val="folHlink"/>
              </a:solidFill>
            </a:endParaRPr>
          </a:p>
        </p:txBody>
      </p:sp>
    </p:spTree>
    <p:extLst>
      <p:ext uri="{BB962C8B-B14F-4D97-AF65-F5344CB8AC3E}">
        <p14:creationId xmlns:p14="http://schemas.microsoft.com/office/powerpoint/2010/main" val="3182477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ox(in)">
                                      <p:cBhvr>
                                        <p:cTn id="7" dur="500"/>
                                        <p:tgtEl>
                                          <p:spTgt spid="25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box(in)">
                                      <p:cBhvr>
                                        <p:cTn id="12" dur="500"/>
                                        <p:tgtEl>
                                          <p:spTgt spid="256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animEffect transition="in" filter="box(in)">
                                      <p:cBhvr>
                                        <p:cTn id="17" dur="500"/>
                                        <p:tgtEl>
                                          <p:spTgt spid="25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F5FA-D1EF-486B-A64B-82731BCAA981}"/>
              </a:ext>
            </a:extLst>
          </p:cNvPr>
          <p:cNvSpPr>
            <a:spLocks noGrp="1"/>
          </p:cNvSpPr>
          <p:nvPr>
            <p:ph type="title"/>
          </p:nvPr>
        </p:nvSpPr>
        <p:spPr/>
        <p:txBody>
          <a:bodyPr/>
          <a:lstStyle/>
          <a:p>
            <a:r>
              <a:rPr lang="en-US" dirty="0"/>
              <a:t>Reactive routing</a:t>
            </a:r>
          </a:p>
        </p:txBody>
      </p:sp>
      <p:sp>
        <p:nvSpPr>
          <p:cNvPr id="3" name="Content Placeholder 2">
            <a:extLst>
              <a:ext uri="{FF2B5EF4-FFF2-40B4-BE49-F238E27FC236}">
                <a16:creationId xmlns:a16="http://schemas.microsoft.com/office/drawing/2014/main" id="{302418B1-297A-4726-8C0A-E79D5ED059C4}"/>
              </a:ext>
            </a:extLst>
          </p:cNvPr>
          <p:cNvSpPr>
            <a:spLocks noGrp="1"/>
          </p:cNvSpPr>
          <p:nvPr>
            <p:ph idx="1"/>
          </p:nvPr>
        </p:nvSpPr>
        <p:spPr/>
        <p:txBody>
          <a:bodyPr/>
          <a:lstStyle/>
          <a:p>
            <a:r>
              <a:rPr lang="en-US" dirty="0">
                <a:latin typeface="+mj-lt"/>
              </a:rPr>
              <a:t>Build up a map of the routes through a network</a:t>
            </a:r>
          </a:p>
          <a:p>
            <a:pPr lvl="1"/>
            <a:r>
              <a:rPr lang="en-US" dirty="0">
                <a:latin typeface="+mj-lt"/>
              </a:rPr>
              <a:t>Hopefully the “optimal” routes</a:t>
            </a:r>
          </a:p>
          <a:p>
            <a:pPr lvl="1"/>
            <a:endParaRPr lang="en-US" dirty="0">
              <a:latin typeface="+mj-lt"/>
            </a:endParaRPr>
          </a:p>
          <a:p>
            <a:r>
              <a:rPr lang="en-US" dirty="0">
                <a:latin typeface="+mj-lt"/>
              </a:rPr>
              <a:t>Map routes in reaction to a packet arrival</a:t>
            </a:r>
          </a:p>
          <a:p>
            <a:pPr lvl="1"/>
            <a:r>
              <a:rPr lang="en-US" dirty="0">
                <a:latin typeface="+mj-lt"/>
              </a:rPr>
              <a:t>Sensor devices are slow and limited</a:t>
            </a:r>
          </a:p>
          <a:p>
            <a:pPr lvl="1"/>
            <a:r>
              <a:rPr lang="en-US" dirty="0">
                <a:latin typeface="+mj-lt"/>
              </a:rPr>
              <a:t>Most likely to resend to same prior address</a:t>
            </a:r>
          </a:p>
          <a:p>
            <a:pPr lvl="1"/>
            <a:r>
              <a:rPr lang="en-US" dirty="0">
                <a:latin typeface="+mj-lt"/>
              </a:rPr>
              <a:t>Discover a route when it is needed, then cache for next time</a:t>
            </a:r>
          </a:p>
        </p:txBody>
      </p:sp>
      <p:sp>
        <p:nvSpPr>
          <p:cNvPr id="4" name="Slide Number Placeholder 3">
            <a:extLst>
              <a:ext uri="{FF2B5EF4-FFF2-40B4-BE49-F238E27FC236}">
                <a16:creationId xmlns:a16="http://schemas.microsoft.com/office/drawing/2014/main" id="{D74D68A8-F176-45D4-981F-CE4155E8507C}"/>
              </a:ext>
            </a:extLst>
          </p:cNvPr>
          <p:cNvSpPr>
            <a:spLocks noGrp="1"/>
          </p:cNvSpPr>
          <p:nvPr>
            <p:ph type="sldNum" sz="quarter" idx="12"/>
          </p:nvPr>
        </p:nvSpPr>
        <p:spPr/>
        <p:txBody>
          <a:bodyPr/>
          <a:lstStyle/>
          <a:p>
            <a:fld id="{0778C724-3839-4D76-A707-B4C23905D055}" type="slidenum">
              <a:rPr lang="en-US" smtClean="0"/>
              <a:t>85</a:t>
            </a:fld>
            <a:endParaRPr lang="en-US"/>
          </a:p>
        </p:txBody>
      </p:sp>
    </p:spTree>
    <p:extLst>
      <p:ext uri="{BB962C8B-B14F-4D97-AF65-F5344CB8AC3E}">
        <p14:creationId xmlns:p14="http://schemas.microsoft.com/office/powerpoint/2010/main" val="9768272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8849-3EA5-4FD9-8BDC-D9F6AA7B01BD}"/>
              </a:ext>
            </a:extLst>
          </p:cNvPr>
          <p:cNvSpPr>
            <a:spLocks noGrp="1"/>
          </p:cNvSpPr>
          <p:nvPr>
            <p:ph type="title"/>
          </p:nvPr>
        </p:nvSpPr>
        <p:spPr/>
        <p:txBody>
          <a:bodyPr/>
          <a:lstStyle/>
          <a:p>
            <a:r>
              <a:rPr lang="en-US" dirty="0"/>
              <a:t>Distance-Vector </a:t>
            </a:r>
          </a:p>
        </p:txBody>
      </p:sp>
      <p:sp>
        <p:nvSpPr>
          <p:cNvPr id="3" name="Content Placeholder 2">
            <a:extLst>
              <a:ext uri="{FF2B5EF4-FFF2-40B4-BE49-F238E27FC236}">
                <a16:creationId xmlns:a16="http://schemas.microsoft.com/office/drawing/2014/main" id="{FCDBEB92-08C1-499D-9B01-1E80C0939CD7}"/>
              </a:ext>
            </a:extLst>
          </p:cNvPr>
          <p:cNvSpPr>
            <a:spLocks noGrp="1"/>
          </p:cNvSpPr>
          <p:nvPr>
            <p:ph idx="1"/>
          </p:nvPr>
        </p:nvSpPr>
        <p:spPr>
          <a:xfrm>
            <a:off x="838200" y="1825625"/>
            <a:ext cx="10515600" cy="3689804"/>
          </a:xfrm>
        </p:spPr>
        <p:txBody>
          <a:bodyPr>
            <a:normAutofit/>
          </a:bodyPr>
          <a:lstStyle/>
          <a:p>
            <a:r>
              <a:rPr lang="en-US" dirty="0">
                <a:latin typeface="+mj-lt"/>
              </a:rPr>
              <a:t>Keep routes as “next hops” rather than full routes</a:t>
            </a:r>
          </a:p>
          <a:p>
            <a:pPr lvl="1"/>
            <a:r>
              <a:rPr lang="en-US" dirty="0">
                <a:latin typeface="+mj-lt"/>
              </a:rPr>
              <a:t>AODV uses this method (DV for Distance Vector)</a:t>
            </a:r>
          </a:p>
          <a:p>
            <a:r>
              <a:rPr lang="en-US" dirty="0">
                <a:latin typeface="+mj-lt"/>
              </a:rPr>
              <a:t>Can be combined with proactive techniques too</a:t>
            </a:r>
          </a:p>
          <a:p>
            <a:pPr lvl="1"/>
            <a:r>
              <a:rPr lang="en-US" dirty="0">
                <a:latin typeface="+mj-lt"/>
              </a:rPr>
              <a:t>Each router periodically informs neighbors of its shortest paths to each destination (in terms of hop count)</a:t>
            </a:r>
          </a:p>
          <a:p>
            <a:pPr lvl="1"/>
            <a:r>
              <a:rPr lang="en-US" dirty="0">
                <a:latin typeface="+mj-lt"/>
              </a:rPr>
              <a:t>Routers choose the best route available</a:t>
            </a:r>
          </a:p>
          <a:p>
            <a:pPr lvl="2"/>
            <a:r>
              <a:rPr lang="en-US" dirty="0">
                <a:latin typeface="+mj-lt"/>
              </a:rPr>
              <a:t>Old next-hop it was already aware of</a:t>
            </a:r>
          </a:p>
          <a:p>
            <a:pPr lvl="2"/>
            <a:r>
              <a:rPr lang="en-US" dirty="0">
                <a:latin typeface="+mj-lt"/>
              </a:rPr>
              <a:t>New next-hop through neighbor (with cost of their hops + 1)</a:t>
            </a:r>
          </a:p>
        </p:txBody>
      </p:sp>
      <p:sp>
        <p:nvSpPr>
          <p:cNvPr id="4" name="Slide Number Placeholder 3">
            <a:extLst>
              <a:ext uri="{FF2B5EF4-FFF2-40B4-BE49-F238E27FC236}">
                <a16:creationId xmlns:a16="http://schemas.microsoft.com/office/drawing/2014/main" id="{B52C3184-B5BD-4B01-9231-5AF13B6F45AE}"/>
              </a:ext>
            </a:extLst>
          </p:cNvPr>
          <p:cNvSpPr>
            <a:spLocks noGrp="1"/>
          </p:cNvSpPr>
          <p:nvPr>
            <p:ph type="sldNum" sz="quarter" idx="12"/>
          </p:nvPr>
        </p:nvSpPr>
        <p:spPr/>
        <p:txBody>
          <a:bodyPr/>
          <a:lstStyle/>
          <a:p>
            <a:fld id="{0778C724-3839-4D76-A707-B4C23905D055}" type="slidenum">
              <a:rPr lang="en-US" smtClean="0"/>
              <a:t>86</a:t>
            </a:fld>
            <a:endParaRPr lang="en-US"/>
          </a:p>
        </p:txBody>
      </p:sp>
    </p:spTree>
    <p:extLst>
      <p:ext uri="{BB962C8B-B14F-4D97-AF65-F5344CB8AC3E}">
        <p14:creationId xmlns:p14="http://schemas.microsoft.com/office/powerpoint/2010/main" val="35287029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AD10-422B-4EEE-ADEF-C6A6467E338F}"/>
              </a:ext>
            </a:extLst>
          </p:cNvPr>
          <p:cNvSpPr>
            <a:spLocks noGrp="1"/>
          </p:cNvSpPr>
          <p:nvPr>
            <p:ph type="title"/>
          </p:nvPr>
        </p:nvSpPr>
        <p:spPr>
          <a:xfrm>
            <a:off x="838199" y="365125"/>
            <a:ext cx="11019971" cy="1325563"/>
          </a:xfrm>
        </p:spPr>
        <p:txBody>
          <a:bodyPr/>
          <a:lstStyle/>
          <a:p>
            <a:r>
              <a:rPr lang="en-US" dirty="0"/>
              <a:t>Ad-hoc On-demand Distance Vector Routing (AODV)</a:t>
            </a:r>
          </a:p>
        </p:txBody>
      </p:sp>
      <p:sp>
        <p:nvSpPr>
          <p:cNvPr id="3" name="Content Placeholder 2">
            <a:extLst>
              <a:ext uri="{FF2B5EF4-FFF2-40B4-BE49-F238E27FC236}">
                <a16:creationId xmlns:a16="http://schemas.microsoft.com/office/drawing/2014/main" id="{1285A9CA-6773-4C2F-A9FC-31CF7779BE99}"/>
              </a:ext>
            </a:extLst>
          </p:cNvPr>
          <p:cNvSpPr>
            <a:spLocks noGrp="1"/>
          </p:cNvSpPr>
          <p:nvPr>
            <p:ph idx="1"/>
          </p:nvPr>
        </p:nvSpPr>
        <p:spPr>
          <a:xfrm>
            <a:off x="838199" y="1825625"/>
            <a:ext cx="10787743" cy="4351338"/>
          </a:xfrm>
        </p:spPr>
        <p:txBody>
          <a:bodyPr>
            <a:normAutofit lnSpcReduction="10000"/>
          </a:bodyPr>
          <a:lstStyle/>
          <a:p>
            <a:r>
              <a:rPr lang="en-US" b="1" dirty="0"/>
              <a:t>On-demand: </a:t>
            </a:r>
            <a:r>
              <a:rPr lang="en-US" dirty="0"/>
              <a:t>Construct routes only when needed</a:t>
            </a:r>
          </a:p>
          <a:p>
            <a:r>
              <a:rPr lang="en-US" dirty="0"/>
              <a:t>Routing table</a:t>
            </a:r>
          </a:p>
          <a:p>
            <a:pPr lvl="1"/>
            <a:r>
              <a:rPr lang="en-US" dirty="0"/>
              <a:t>Destination node -&gt; Next hop </a:t>
            </a:r>
          </a:p>
          <a:p>
            <a:pPr lvl="1"/>
            <a:r>
              <a:rPr lang="en-US" dirty="0"/>
              <a:t>Store only next hop instead of full route</a:t>
            </a:r>
          </a:p>
          <a:p>
            <a:pPr lvl="2"/>
            <a:r>
              <a:rPr lang="en-US" dirty="0"/>
              <a:t>All routers along the path must also have Destination-&gt;Next mappings</a:t>
            </a:r>
          </a:p>
          <a:p>
            <a:pPr lvl="1"/>
            <a:r>
              <a:rPr lang="en-US" dirty="0"/>
              <a:t>Also keep hops-to-destination and last-seen-destination-sequence-number</a:t>
            </a:r>
          </a:p>
          <a:p>
            <a:pPr lvl="2"/>
            <a:endParaRPr lang="en-US" dirty="0"/>
          </a:p>
          <a:p>
            <a:r>
              <a:rPr lang="en-US" dirty="0"/>
              <a:t>Route discovery</a:t>
            </a:r>
          </a:p>
          <a:p>
            <a:pPr lvl="1"/>
            <a:r>
              <a:rPr lang="en-US" dirty="0"/>
              <a:t>Upon demand: check table</a:t>
            </a:r>
          </a:p>
          <a:p>
            <a:pPr lvl="1"/>
            <a:r>
              <a:rPr lang="en-US" dirty="0"/>
              <a:t>If not cached send Route Request (RREQ) via Flooding</a:t>
            </a:r>
          </a:p>
          <a:p>
            <a:pPr lvl="2"/>
            <a:r>
              <a:rPr lang="en-US" dirty="0"/>
              <a:t>Route is unknown, so flooding is needed</a:t>
            </a:r>
          </a:p>
        </p:txBody>
      </p:sp>
      <p:sp>
        <p:nvSpPr>
          <p:cNvPr id="4" name="Slide Number Placeholder 3">
            <a:extLst>
              <a:ext uri="{FF2B5EF4-FFF2-40B4-BE49-F238E27FC236}">
                <a16:creationId xmlns:a16="http://schemas.microsoft.com/office/drawing/2014/main" id="{A08206C2-C8A9-4616-8CAF-68BB782DC95C}"/>
              </a:ext>
            </a:extLst>
          </p:cNvPr>
          <p:cNvSpPr>
            <a:spLocks noGrp="1"/>
          </p:cNvSpPr>
          <p:nvPr>
            <p:ph type="sldNum" sz="quarter" idx="12"/>
          </p:nvPr>
        </p:nvSpPr>
        <p:spPr/>
        <p:txBody>
          <a:bodyPr/>
          <a:lstStyle/>
          <a:p>
            <a:fld id="{0778C724-3839-4D76-A707-B4C23905D055}" type="slidenum">
              <a:rPr lang="en-US" smtClean="0"/>
              <a:t>87</a:t>
            </a:fld>
            <a:endParaRPr lang="en-US"/>
          </a:p>
        </p:txBody>
      </p:sp>
    </p:spTree>
    <p:extLst>
      <p:ext uri="{BB962C8B-B14F-4D97-AF65-F5344CB8AC3E}">
        <p14:creationId xmlns:p14="http://schemas.microsoft.com/office/powerpoint/2010/main" val="569150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E9AD-7E01-42CE-898E-A7A4173DE110}"/>
              </a:ext>
            </a:extLst>
          </p:cNvPr>
          <p:cNvSpPr>
            <a:spLocks noGrp="1"/>
          </p:cNvSpPr>
          <p:nvPr>
            <p:ph type="title"/>
          </p:nvPr>
        </p:nvSpPr>
        <p:spPr>
          <a:xfrm>
            <a:off x="720080" y="23018"/>
            <a:ext cx="10515600" cy="1325563"/>
          </a:xfrm>
        </p:spPr>
        <p:txBody>
          <a:bodyPr/>
          <a:lstStyle/>
          <a:p>
            <a:r>
              <a:rPr lang="en-US" dirty="0"/>
              <a:t>AODV Route Requests (RREQs)</a:t>
            </a:r>
          </a:p>
        </p:txBody>
      </p:sp>
      <p:sp>
        <p:nvSpPr>
          <p:cNvPr id="3" name="Content Placeholder 2">
            <a:extLst>
              <a:ext uri="{FF2B5EF4-FFF2-40B4-BE49-F238E27FC236}">
                <a16:creationId xmlns:a16="http://schemas.microsoft.com/office/drawing/2014/main" id="{D35198F0-C7ED-496D-8990-63EA36C4A60E}"/>
              </a:ext>
            </a:extLst>
          </p:cNvPr>
          <p:cNvSpPr>
            <a:spLocks noGrp="1"/>
          </p:cNvSpPr>
          <p:nvPr>
            <p:ph idx="1"/>
          </p:nvPr>
        </p:nvSpPr>
        <p:spPr>
          <a:xfrm>
            <a:off x="607594" y="1588039"/>
            <a:ext cx="10972800" cy="5029200"/>
          </a:xfrm>
        </p:spPr>
        <p:txBody>
          <a:bodyPr>
            <a:normAutofit lnSpcReduction="10000"/>
          </a:bodyPr>
          <a:lstStyle/>
          <a:p>
            <a:endParaRPr lang="en-US" dirty="0"/>
          </a:p>
          <a:p>
            <a:r>
              <a:rPr lang="en-US" dirty="0">
                <a:latin typeface="+mj-lt"/>
              </a:rPr>
              <a:t>Request ID identifies this RREQ</a:t>
            </a:r>
          </a:p>
          <a:p>
            <a:pPr lvl="1"/>
            <a:r>
              <a:rPr lang="en-US" dirty="0">
                <a:latin typeface="+mj-lt"/>
              </a:rPr>
              <a:t>Used to discard duplicates during flooding</a:t>
            </a:r>
          </a:p>
          <a:p>
            <a:pPr lvl="1"/>
            <a:endParaRPr lang="en-US" dirty="0">
              <a:latin typeface="+mj-lt"/>
            </a:endParaRPr>
          </a:p>
          <a:p>
            <a:r>
              <a:rPr lang="en-US" dirty="0">
                <a:latin typeface="+mj-lt"/>
              </a:rPr>
              <a:t>Sequence Numbers are per-device, monotonically increasing</a:t>
            </a:r>
          </a:p>
          <a:p>
            <a:pPr lvl="1"/>
            <a:r>
              <a:rPr lang="en-US" dirty="0">
                <a:latin typeface="+mj-lt"/>
              </a:rPr>
              <a:t>Used as a notion of “how recently” device has been seen</a:t>
            </a:r>
          </a:p>
          <a:p>
            <a:pPr lvl="1"/>
            <a:r>
              <a:rPr lang="en-US" dirty="0">
                <a:latin typeface="+mj-lt"/>
              </a:rPr>
              <a:t>Source </a:t>
            </a:r>
            <a:r>
              <a:rPr lang="en-US" dirty="0" err="1">
                <a:latin typeface="+mj-lt"/>
              </a:rPr>
              <a:t>SeqNo</a:t>
            </a:r>
            <a:r>
              <a:rPr lang="en-US" dirty="0">
                <a:latin typeface="+mj-lt"/>
              </a:rPr>
              <a:t> is the source’s most recent sequence number</a:t>
            </a:r>
          </a:p>
          <a:p>
            <a:pPr lvl="1"/>
            <a:r>
              <a:rPr lang="en-US" dirty="0">
                <a:latin typeface="+mj-lt"/>
              </a:rPr>
              <a:t>Destination </a:t>
            </a:r>
            <a:r>
              <a:rPr lang="en-US" dirty="0" err="1">
                <a:latin typeface="+mj-lt"/>
              </a:rPr>
              <a:t>SeqNo</a:t>
            </a:r>
            <a:r>
              <a:rPr lang="en-US" dirty="0">
                <a:latin typeface="+mj-lt"/>
              </a:rPr>
              <a:t> is the most recently seen from the destination by the source. (Defaults to zero)</a:t>
            </a:r>
          </a:p>
          <a:p>
            <a:pPr lvl="1"/>
            <a:endParaRPr lang="en-US" dirty="0">
              <a:latin typeface="+mj-lt"/>
            </a:endParaRPr>
          </a:p>
          <a:p>
            <a:r>
              <a:rPr lang="en-US" dirty="0">
                <a:latin typeface="+mj-lt"/>
              </a:rPr>
              <a:t>Hop Count is the number of hops this request has taken</a:t>
            </a:r>
          </a:p>
          <a:p>
            <a:pPr lvl="1"/>
            <a:r>
              <a:rPr lang="en-US" dirty="0">
                <a:latin typeface="+mj-lt"/>
              </a:rPr>
              <a:t>Starts at 1 and incremented by each transmitter along the path</a:t>
            </a:r>
          </a:p>
          <a:p>
            <a:endParaRPr lang="en-US" dirty="0"/>
          </a:p>
        </p:txBody>
      </p:sp>
      <p:sp>
        <p:nvSpPr>
          <p:cNvPr id="4" name="Slide Number Placeholder 3">
            <a:extLst>
              <a:ext uri="{FF2B5EF4-FFF2-40B4-BE49-F238E27FC236}">
                <a16:creationId xmlns:a16="http://schemas.microsoft.com/office/drawing/2014/main" id="{5EAC3AEE-E790-4E58-A1A5-DB6AD176907A}"/>
              </a:ext>
            </a:extLst>
          </p:cNvPr>
          <p:cNvSpPr>
            <a:spLocks noGrp="1"/>
          </p:cNvSpPr>
          <p:nvPr>
            <p:ph type="sldNum" sz="quarter" idx="12"/>
          </p:nvPr>
        </p:nvSpPr>
        <p:spPr/>
        <p:txBody>
          <a:bodyPr/>
          <a:lstStyle/>
          <a:p>
            <a:fld id="{0778C724-3839-4D76-A707-B4C23905D055}" type="slidenum">
              <a:rPr lang="en-US" smtClean="0"/>
              <a:t>88</a:t>
            </a:fld>
            <a:endParaRPr lang="en-US"/>
          </a:p>
        </p:txBody>
      </p:sp>
      <p:graphicFrame>
        <p:nvGraphicFramePr>
          <p:cNvPr id="5" name="Table 5">
            <a:extLst>
              <a:ext uri="{FF2B5EF4-FFF2-40B4-BE49-F238E27FC236}">
                <a16:creationId xmlns:a16="http://schemas.microsoft.com/office/drawing/2014/main" id="{99EBF903-D180-44EC-8D96-ED9DDCC8374C}"/>
              </a:ext>
            </a:extLst>
          </p:cNvPr>
          <p:cNvGraphicFramePr>
            <a:graphicFrameLocks noGrp="1"/>
          </p:cNvGraphicFramePr>
          <p:nvPr>
            <p:extLst>
              <p:ext uri="{D42A27DB-BD31-4B8C-83A1-F6EECF244321}">
                <p14:modId xmlns:p14="http://schemas.microsoft.com/office/powerpoint/2010/main" val="18142810"/>
              </p:ext>
            </p:extLst>
          </p:nvPr>
        </p:nvGraphicFramePr>
        <p:xfrm>
          <a:off x="2262222" y="1174347"/>
          <a:ext cx="8128002" cy="640080"/>
        </p:xfrm>
        <a:graphic>
          <a:graphicData uri="http://schemas.openxmlformats.org/drawingml/2006/table">
            <a:tbl>
              <a:tblPr>
                <a:tableStyleId>{073A0DAA-6AF3-43AB-8588-CEC1D06C72B9}</a:tableStyleId>
              </a:tblPr>
              <a:tblGrid>
                <a:gridCol w="1125728">
                  <a:extLst>
                    <a:ext uri="{9D8B030D-6E8A-4147-A177-3AD203B41FA5}">
                      <a16:colId xmlns:a16="http://schemas.microsoft.com/office/drawing/2014/main" val="3879007385"/>
                    </a:ext>
                  </a:extLst>
                </a:gridCol>
                <a:gridCol w="1304544">
                  <a:extLst>
                    <a:ext uri="{9D8B030D-6E8A-4147-A177-3AD203B41FA5}">
                      <a16:colId xmlns:a16="http://schemas.microsoft.com/office/drawing/2014/main" val="1238514775"/>
                    </a:ext>
                  </a:extLst>
                </a:gridCol>
                <a:gridCol w="1633729">
                  <a:extLst>
                    <a:ext uri="{9D8B030D-6E8A-4147-A177-3AD203B41FA5}">
                      <a16:colId xmlns:a16="http://schemas.microsoft.com/office/drawing/2014/main" val="2103654370"/>
                    </a:ext>
                  </a:extLst>
                </a:gridCol>
                <a:gridCol w="1292351">
                  <a:extLst>
                    <a:ext uri="{9D8B030D-6E8A-4147-A177-3AD203B41FA5}">
                      <a16:colId xmlns:a16="http://schemas.microsoft.com/office/drawing/2014/main" val="3845787298"/>
                    </a:ext>
                  </a:extLst>
                </a:gridCol>
                <a:gridCol w="1682496">
                  <a:extLst>
                    <a:ext uri="{9D8B030D-6E8A-4147-A177-3AD203B41FA5}">
                      <a16:colId xmlns:a16="http://schemas.microsoft.com/office/drawing/2014/main" val="2814079302"/>
                    </a:ext>
                  </a:extLst>
                </a:gridCol>
                <a:gridCol w="1089154">
                  <a:extLst>
                    <a:ext uri="{9D8B030D-6E8A-4147-A177-3AD203B41FA5}">
                      <a16:colId xmlns:a16="http://schemas.microsoft.com/office/drawing/2014/main" val="2470782181"/>
                    </a:ext>
                  </a:extLst>
                </a:gridCol>
              </a:tblGrid>
              <a:tr h="320439">
                <a:tc>
                  <a:txBody>
                    <a:bodyPr/>
                    <a:lstStyle/>
                    <a:p>
                      <a:pPr algn="ctr"/>
                      <a:r>
                        <a:rPr lang="en-US" dirty="0">
                          <a:solidFill>
                            <a:schemeClr val="tx1"/>
                          </a:solidFill>
                        </a:rPr>
                        <a:t>Request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t>
                      </a: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a:t>
                      </a:r>
                      <a:br>
                        <a:rPr lang="en-US" dirty="0">
                          <a:solidFill>
                            <a:schemeClr val="tx1"/>
                          </a:solidFill>
                        </a:rPr>
                      </a:b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Hop 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338477"/>
                  </a:ext>
                </a:extLst>
              </a:tr>
            </a:tbl>
          </a:graphicData>
        </a:graphic>
      </p:graphicFrame>
    </p:spTree>
    <p:extLst>
      <p:ext uri="{BB962C8B-B14F-4D97-AF65-F5344CB8AC3E}">
        <p14:creationId xmlns:p14="http://schemas.microsoft.com/office/powerpoint/2010/main" val="4441351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3D5C-6407-4E7C-84CC-363B0926CF03}"/>
              </a:ext>
            </a:extLst>
          </p:cNvPr>
          <p:cNvSpPr>
            <a:spLocks noGrp="1"/>
          </p:cNvSpPr>
          <p:nvPr>
            <p:ph type="title"/>
          </p:nvPr>
        </p:nvSpPr>
        <p:spPr>
          <a:xfrm>
            <a:off x="713256" y="247375"/>
            <a:ext cx="10515600" cy="1325563"/>
          </a:xfrm>
        </p:spPr>
        <p:txBody>
          <a:bodyPr/>
          <a:lstStyle/>
          <a:p>
            <a:r>
              <a:rPr lang="en-US" dirty="0"/>
              <a:t>Example AODV RREQ (A to F)</a:t>
            </a:r>
          </a:p>
        </p:txBody>
      </p:sp>
      <p:sp>
        <p:nvSpPr>
          <p:cNvPr id="4" name="Slide Number Placeholder 3">
            <a:extLst>
              <a:ext uri="{FF2B5EF4-FFF2-40B4-BE49-F238E27FC236}">
                <a16:creationId xmlns:a16="http://schemas.microsoft.com/office/drawing/2014/main" id="{528FC18D-0C85-4D81-A3AD-D4C8A61D12E7}"/>
              </a:ext>
            </a:extLst>
          </p:cNvPr>
          <p:cNvSpPr>
            <a:spLocks noGrp="1"/>
          </p:cNvSpPr>
          <p:nvPr>
            <p:ph type="sldNum" sz="quarter" idx="12"/>
          </p:nvPr>
        </p:nvSpPr>
        <p:spPr/>
        <p:txBody>
          <a:bodyPr/>
          <a:lstStyle/>
          <a:p>
            <a:fld id="{0778C724-3839-4D76-A707-B4C23905D055}" type="slidenum">
              <a:rPr lang="en-US" smtClean="0"/>
              <a:t>89</a:t>
            </a:fld>
            <a:endParaRPr lang="en-US"/>
          </a:p>
        </p:txBody>
      </p:sp>
      <p:sp>
        <p:nvSpPr>
          <p:cNvPr id="5" name="Oval 4">
            <a:extLst>
              <a:ext uri="{FF2B5EF4-FFF2-40B4-BE49-F238E27FC236}">
                <a16:creationId xmlns:a16="http://schemas.microsoft.com/office/drawing/2014/main" id="{377D8367-EC67-41E1-9B53-A17EC2BA6736}"/>
              </a:ext>
            </a:extLst>
          </p:cNvPr>
          <p:cNvSpPr/>
          <p:nvPr/>
        </p:nvSpPr>
        <p:spPr>
          <a:xfrm>
            <a:off x="3621024" y="4490298"/>
            <a:ext cx="694944" cy="6949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a:t>
            </a:r>
          </a:p>
        </p:txBody>
      </p:sp>
      <p:sp>
        <p:nvSpPr>
          <p:cNvPr id="6" name="Oval 5">
            <a:extLst>
              <a:ext uri="{FF2B5EF4-FFF2-40B4-BE49-F238E27FC236}">
                <a16:creationId xmlns:a16="http://schemas.microsoft.com/office/drawing/2014/main" id="{66B5AD08-7E8F-46AD-BF7A-B80F8E9AC7BE}"/>
              </a:ext>
            </a:extLst>
          </p:cNvPr>
          <p:cNvSpPr/>
          <p:nvPr/>
        </p:nvSpPr>
        <p:spPr>
          <a:xfrm>
            <a:off x="4518752" y="3567090"/>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t>
            </a:r>
          </a:p>
        </p:txBody>
      </p:sp>
      <p:sp>
        <p:nvSpPr>
          <p:cNvPr id="7" name="Oval 6">
            <a:extLst>
              <a:ext uri="{FF2B5EF4-FFF2-40B4-BE49-F238E27FC236}">
                <a16:creationId xmlns:a16="http://schemas.microsoft.com/office/drawing/2014/main" id="{62FD6D92-6A4D-464F-BE81-9486704E5613}"/>
              </a:ext>
            </a:extLst>
          </p:cNvPr>
          <p:cNvSpPr/>
          <p:nvPr/>
        </p:nvSpPr>
        <p:spPr>
          <a:xfrm>
            <a:off x="6335464" y="357411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t>
            </a:r>
          </a:p>
        </p:txBody>
      </p:sp>
      <p:sp>
        <p:nvSpPr>
          <p:cNvPr id="8" name="Oval 7">
            <a:extLst>
              <a:ext uri="{FF2B5EF4-FFF2-40B4-BE49-F238E27FC236}">
                <a16:creationId xmlns:a16="http://schemas.microsoft.com/office/drawing/2014/main" id="{367AA9F2-EFF3-49F5-B561-D21922D2F890}"/>
              </a:ext>
            </a:extLst>
          </p:cNvPr>
          <p:cNvSpPr/>
          <p:nvPr/>
        </p:nvSpPr>
        <p:spPr>
          <a:xfrm>
            <a:off x="5416480" y="4509258"/>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
            </a:r>
          </a:p>
        </p:txBody>
      </p:sp>
      <p:sp>
        <p:nvSpPr>
          <p:cNvPr id="9" name="Oval 8">
            <a:extLst>
              <a:ext uri="{FF2B5EF4-FFF2-40B4-BE49-F238E27FC236}">
                <a16:creationId xmlns:a16="http://schemas.microsoft.com/office/drawing/2014/main" id="{870BD7A9-06C0-4069-AD49-D6B93949F9F7}"/>
              </a:ext>
            </a:extLst>
          </p:cNvPr>
          <p:cNvSpPr/>
          <p:nvPr/>
        </p:nvSpPr>
        <p:spPr>
          <a:xfrm>
            <a:off x="6629792" y="547725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a:t>
            </a:r>
          </a:p>
        </p:txBody>
      </p:sp>
      <p:sp>
        <p:nvSpPr>
          <p:cNvPr id="10" name="Oval 9">
            <a:extLst>
              <a:ext uri="{FF2B5EF4-FFF2-40B4-BE49-F238E27FC236}">
                <a16:creationId xmlns:a16="http://schemas.microsoft.com/office/drawing/2014/main" id="{683D8175-BAE1-4776-8BDA-C9A253339354}"/>
              </a:ext>
            </a:extLst>
          </p:cNvPr>
          <p:cNvSpPr/>
          <p:nvPr/>
        </p:nvSpPr>
        <p:spPr>
          <a:xfrm>
            <a:off x="7847620" y="4498254"/>
            <a:ext cx="694944" cy="6949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a:t>
            </a:r>
          </a:p>
        </p:txBody>
      </p:sp>
      <p:cxnSp>
        <p:nvCxnSpPr>
          <p:cNvPr id="11" name="Straight Connector 10">
            <a:extLst>
              <a:ext uri="{FF2B5EF4-FFF2-40B4-BE49-F238E27FC236}">
                <a16:creationId xmlns:a16="http://schemas.microsoft.com/office/drawing/2014/main" id="{4943847C-D8E7-45FD-BE14-AE3316538396}"/>
              </a:ext>
            </a:extLst>
          </p:cNvPr>
          <p:cNvCxnSpPr>
            <a:cxnSpLocks/>
            <a:stCxn id="5" idx="7"/>
            <a:endCxn id="6" idx="3"/>
          </p:cNvCxnSpPr>
          <p:nvPr/>
        </p:nvCxnSpPr>
        <p:spPr>
          <a:xfrm flipV="1">
            <a:off x="4214196" y="4160262"/>
            <a:ext cx="406328" cy="43180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5F9F8E-9973-4BAB-B759-8E25439BFA24}"/>
              </a:ext>
            </a:extLst>
          </p:cNvPr>
          <p:cNvCxnSpPr>
            <a:cxnSpLocks/>
            <a:stCxn id="6" idx="6"/>
            <a:endCxn id="7" idx="2"/>
          </p:cNvCxnSpPr>
          <p:nvPr/>
        </p:nvCxnSpPr>
        <p:spPr>
          <a:xfrm>
            <a:off x="5213696" y="3914562"/>
            <a:ext cx="1121768" cy="7026"/>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E0C095-60B6-4C38-B959-8AAF94CFE8DF}"/>
              </a:ext>
            </a:extLst>
          </p:cNvPr>
          <p:cNvCxnSpPr>
            <a:cxnSpLocks/>
            <a:stCxn id="6" idx="5"/>
            <a:endCxn id="8" idx="1"/>
          </p:cNvCxnSpPr>
          <p:nvPr/>
        </p:nvCxnSpPr>
        <p:spPr>
          <a:xfrm>
            <a:off x="5111924" y="4160262"/>
            <a:ext cx="406328" cy="45076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F3C4F-1670-4DC9-B0F1-641BC05B1D58}"/>
              </a:ext>
            </a:extLst>
          </p:cNvPr>
          <p:cNvCxnSpPr>
            <a:cxnSpLocks/>
            <a:stCxn id="7" idx="3"/>
            <a:endCxn id="8" idx="7"/>
          </p:cNvCxnSpPr>
          <p:nvPr/>
        </p:nvCxnSpPr>
        <p:spPr>
          <a:xfrm flipH="1">
            <a:off x="6009652" y="4167288"/>
            <a:ext cx="427584" cy="44374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236BE6-FB0D-42D0-8A70-D292FCEC349D}"/>
              </a:ext>
            </a:extLst>
          </p:cNvPr>
          <p:cNvCxnSpPr>
            <a:cxnSpLocks/>
            <a:stCxn id="7" idx="6"/>
            <a:endCxn id="10" idx="1"/>
          </p:cNvCxnSpPr>
          <p:nvPr/>
        </p:nvCxnSpPr>
        <p:spPr>
          <a:xfrm>
            <a:off x="7030408" y="3921588"/>
            <a:ext cx="918984" cy="67843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A49261-4E2E-4415-A7EF-A7EB7232501A}"/>
              </a:ext>
            </a:extLst>
          </p:cNvPr>
          <p:cNvCxnSpPr>
            <a:cxnSpLocks/>
            <a:stCxn id="8" idx="6"/>
            <a:endCxn id="10" idx="2"/>
          </p:cNvCxnSpPr>
          <p:nvPr/>
        </p:nvCxnSpPr>
        <p:spPr>
          <a:xfrm flipV="1">
            <a:off x="6111424" y="4845726"/>
            <a:ext cx="1736196" cy="11004"/>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2A42C2-C9F1-48CB-A287-493689FCBB48}"/>
              </a:ext>
            </a:extLst>
          </p:cNvPr>
          <p:cNvCxnSpPr>
            <a:cxnSpLocks/>
            <a:stCxn id="8" idx="5"/>
            <a:endCxn id="9" idx="1"/>
          </p:cNvCxnSpPr>
          <p:nvPr/>
        </p:nvCxnSpPr>
        <p:spPr>
          <a:xfrm>
            <a:off x="6009652" y="5102430"/>
            <a:ext cx="721912" cy="47659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6CC521-BD88-4BED-A8AA-E47344AEBCD9}"/>
              </a:ext>
            </a:extLst>
          </p:cNvPr>
          <p:cNvCxnSpPr>
            <a:cxnSpLocks/>
            <a:stCxn id="10" idx="3"/>
            <a:endCxn id="9" idx="7"/>
          </p:cNvCxnSpPr>
          <p:nvPr/>
        </p:nvCxnSpPr>
        <p:spPr>
          <a:xfrm flipH="1">
            <a:off x="7222964" y="5091426"/>
            <a:ext cx="726428" cy="4876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D6F586-0B50-4B38-91B9-0A94D9F84C34}"/>
              </a:ext>
            </a:extLst>
          </p:cNvPr>
          <p:cNvCxnSpPr>
            <a:cxnSpLocks/>
            <a:stCxn id="5" idx="6"/>
            <a:endCxn id="8" idx="2"/>
          </p:cNvCxnSpPr>
          <p:nvPr/>
        </p:nvCxnSpPr>
        <p:spPr>
          <a:xfrm>
            <a:off x="4315968" y="4837770"/>
            <a:ext cx="1100512" cy="1896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0" name="Table 5">
            <a:extLst>
              <a:ext uri="{FF2B5EF4-FFF2-40B4-BE49-F238E27FC236}">
                <a16:creationId xmlns:a16="http://schemas.microsoft.com/office/drawing/2014/main" id="{33A2761E-8956-4002-BBB0-5146EC3B5B77}"/>
              </a:ext>
            </a:extLst>
          </p:cNvPr>
          <p:cNvGraphicFramePr>
            <a:graphicFrameLocks noGrp="1"/>
          </p:cNvGraphicFramePr>
          <p:nvPr/>
        </p:nvGraphicFramePr>
        <p:xfrm>
          <a:off x="713257" y="1224702"/>
          <a:ext cx="8128002" cy="1010920"/>
        </p:xfrm>
        <a:graphic>
          <a:graphicData uri="http://schemas.openxmlformats.org/drawingml/2006/table">
            <a:tbl>
              <a:tblPr>
                <a:tableStyleId>{073A0DAA-6AF3-43AB-8588-CEC1D06C72B9}</a:tableStyleId>
              </a:tblPr>
              <a:tblGrid>
                <a:gridCol w="1125728">
                  <a:extLst>
                    <a:ext uri="{9D8B030D-6E8A-4147-A177-3AD203B41FA5}">
                      <a16:colId xmlns:a16="http://schemas.microsoft.com/office/drawing/2014/main" val="3879007385"/>
                    </a:ext>
                  </a:extLst>
                </a:gridCol>
                <a:gridCol w="1304544">
                  <a:extLst>
                    <a:ext uri="{9D8B030D-6E8A-4147-A177-3AD203B41FA5}">
                      <a16:colId xmlns:a16="http://schemas.microsoft.com/office/drawing/2014/main" val="1238514775"/>
                    </a:ext>
                  </a:extLst>
                </a:gridCol>
                <a:gridCol w="1633729">
                  <a:extLst>
                    <a:ext uri="{9D8B030D-6E8A-4147-A177-3AD203B41FA5}">
                      <a16:colId xmlns:a16="http://schemas.microsoft.com/office/drawing/2014/main" val="2103654370"/>
                    </a:ext>
                  </a:extLst>
                </a:gridCol>
                <a:gridCol w="1292351">
                  <a:extLst>
                    <a:ext uri="{9D8B030D-6E8A-4147-A177-3AD203B41FA5}">
                      <a16:colId xmlns:a16="http://schemas.microsoft.com/office/drawing/2014/main" val="3845787298"/>
                    </a:ext>
                  </a:extLst>
                </a:gridCol>
                <a:gridCol w="1682496">
                  <a:extLst>
                    <a:ext uri="{9D8B030D-6E8A-4147-A177-3AD203B41FA5}">
                      <a16:colId xmlns:a16="http://schemas.microsoft.com/office/drawing/2014/main" val="2814079302"/>
                    </a:ext>
                  </a:extLst>
                </a:gridCol>
                <a:gridCol w="1089154">
                  <a:extLst>
                    <a:ext uri="{9D8B030D-6E8A-4147-A177-3AD203B41FA5}">
                      <a16:colId xmlns:a16="http://schemas.microsoft.com/office/drawing/2014/main" val="2470782181"/>
                    </a:ext>
                  </a:extLst>
                </a:gridCol>
              </a:tblGrid>
              <a:tr h="370840">
                <a:tc>
                  <a:txBody>
                    <a:bodyPr/>
                    <a:lstStyle/>
                    <a:p>
                      <a:pPr algn="ctr"/>
                      <a:r>
                        <a:rPr lang="en-US" dirty="0">
                          <a:solidFill>
                            <a:schemeClr val="tx1"/>
                          </a:solidFill>
                        </a:rPr>
                        <a:t>Request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t>
                      </a: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a:t>
                      </a:r>
                      <a:br>
                        <a:rPr lang="en-US" dirty="0">
                          <a:solidFill>
                            <a:schemeClr val="tx1"/>
                          </a:solidFill>
                        </a:rPr>
                      </a:b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Hop 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338477"/>
                  </a:ext>
                </a:extLst>
              </a:tr>
              <a:tr h="370840">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3434692"/>
                  </a:ext>
                </a:extLst>
              </a:tr>
            </a:tbl>
          </a:graphicData>
        </a:graphic>
      </p:graphicFrame>
      <p:sp>
        <p:nvSpPr>
          <p:cNvPr id="21" name="TextBox 20">
            <a:extLst>
              <a:ext uri="{FF2B5EF4-FFF2-40B4-BE49-F238E27FC236}">
                <a16:creationId xmlns:a16="http://schemas.microsoft.com/office/drawing/2014/main" id="{E7688FD6-8B45-4A49-A907-A76C7F1FF383}"/>
              </a:ext>
            </a:extLst>
          </p:cNvPr>
          <p:cNvSpPr txBox="1"/>
          <p:nvPr/>
        </p:nvSpPr>
        <p:spPr>
          <a:xfrm>
            <a:off x="713256" y="2524052"/>
            <a:ext cx="10405847" cy="400110"/>
          </a:xfrm>
          <a:prstGeom prst="rect">
            <a:avLst/>
          </a:prstGeom>
          <a:noFill/>
        </p:spPr>
        <p:txBody>
          <a:bodyPr wrap="square" rtlCol="0">
            <a:spAutoFit/>
          </a:bodyPr>
          <a:lstStyle/>
          <a:p>
            <a:r>
              <a:rPr lang="en-US" sz="2000" dirty="0"/>
              <a:t>A wants to find a route to F, so it sends out an RREQ</a:t>
            </a:r>
          </a:p>
        </p:txBody>
      </p:sp>
    </p:spTree>
    <p:extLst>
      <p:ext uri="{BB962C8B-B14F-4D97-AF65-F5344CB8AC3E}">
        <p14:creationId xmlns:p14="http://schemas.microsoft.com/office/powerpoint/2010/main" val="72325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E1EB-C223-4C1F-8E9A-1902BCFE3E05}"/>
              </a:ext>
            </a:extLst>
          </p:cNvPr>
          <p:cNvSpPr>
            <a:spLocks noGrp="1"/>
          </p:cNvSpPr>
          <p:nvPr>
            <p:ph type="title"/>
          </p:nvPr>
        </p:nvSpPr>
        <p:spPr/>
        <p:txBody>
          <a:bodyPr/>
          <a:lstStyle/>
          <a:p>
            <a:r>
              <a:rPr lang="en-US"/>
              <a:t>Time of flight (also known as time of arrival, </a:t>
            </a:r>
            <a:r>
              <a:rPr lang="en-US" err="1"/>
              <a:t>ToA</a:t>
            </a:r>
            <a:r>
              <a:rPr lang="en-US"/>
              <a:t>)</a:t>
            </a:r>
          </a:p>
        </p:txBody>
      </p:sp>
      <p:sp>
        <p:nvSpPr>
          <p:cNvPr id="3" name="Content Placeholder 2">
            <a:extLst>
              <a:ext uri="{FF2B5EF4-FFF2-40B4-BE49-F238E27FC236}">
                <a16:creationId xmlns:a16="http://schemas.microsoft.com/office/drawing/2014/main" id="{661E32F1-E248-4A3F-BBB5-0658E425FD8D}"/>
              </a:ext>
            </a:extLst>
          </p:cNvPr>
          <p:cNvSpPr>
            <a:spLocks noGrp="1"/>
          </p:cNvSpPr>
          <p:nvPr>
            <p:ph idx="1"/>
          </p:nvPr>
        </p:nvSpPr>
        <p:spPr/>
        <p:txBody>
          <a:bodyPr>
            <a:normAutofit lnSpcReduction="10000"/>
          </a:bodyPr>
          <a:lstStyle/>
          <a:p>
            <a:r>
              <a:rPr lang="en-US">
                <a:latin typeface="+mj-lt"/>
              </a:rPr>
              <a:t>Determine distance by knowing:</a:t>
            </a:r>
          </a:p>
          <a:p>
            <a:pPr lvl="1"/>
            <a:r>
              <a:rPr lang="en-US">
                <a:latin typeface="+mj-lt"/>
              </a:rPr>
              <a:t>Exact position of infrastructure</a:t>
            </a:r>
          </a:p>
          <a:p>
            <a:pPr lvl="1"/>
            <a:r>
              <a:rPr lang="en-US">
                <a:latin typeface="+mj-lt"/>
              </a:rPr>
              <a:t>Transmit time</a:t>
            </a:r>
          </a:p>
          <a:p>
            <a:pPr lvl="1"/>
            <a:r>
              <a:rPr lang="en-US">
                <a:latin typeface="+mj-lt"/>
              </a:rPr>
              <a:t>Receive time</a:t>
            </a:r>
          </a:p>
          <a:p>
            <a:pPr lvl="1"/>
            <a:r>
              <a:rPr lang="en-US">
                <a:latin typeface="+mj-lt"/>
              </a:rPr>
              <a:t>Signal velocity (i.e. speed of light)</a:t>
            </a:r>
          </a:p>
          <a:p>
            <a:pPr lvl="1"/>
            <a:endParaRPr lang="en-US">
              <a:latin typeface="+mj-lt"/>
            </a:endParaRPr>
          </a:p>
          <a:p>
            <a:r>
              <a:rPr lang="en-US">
                <a:latin typeface="+mj-lt"/>
              </a:rPr>
              <a:t>Infrastructure transmits and device listens</a:t>
            </a:r>
          </a:p>
          <a:p>
            <a:pPr lvl="1"/>
            <a:r>
              <a:rPr lang="en-US">
                <a:latin typeface="+mj-lt"/>
              </a:rPr>
              <a:t>Can happen all the time, but devices only listen when they want a position</a:t>
            </a:r>
          </a:p>
          <a:p>
            <a:pPr lvl="1"/>
            <a:endParaRPr lang="en-US">
              <a:latin typeface="+mj-lt"/>
            </a:endParaRPr>
          </a:p>
          <a:p>
            <a:r>
              <a:rPr lang="en-US">
                <a:latin typeface="+mj-lt"/>
              </a:rPr>
              <a:t>Requires time synchronization between infrastructure and device</a:t>
            </a:r>
          </a:p>
          <a:p>
            <a:pPr lvl="1"/>
            <a:r>
              <a:rPr lang="en-US">
                <a:latin typeface="+mj-lt"/>
              </a:rPr>
              <a:t>Synchronization must be good: 1 </a:t>
            </a:r>
            <a:r>
              <a:rPr lang="en-US" err="1">
                <a:latin typeface="+mj-lt"/>
              </a:rPr>
              <a:t>μs</a:t>
            </a:r>
            <a:r>
              <a:rPr lang="en-US">
                <a:latin typeface="+mj-lt"/>
              </a:rPr>
              <a:t> = 300 meters</a:t>
            </a:r>
          </a:p>
        </p:txBody>
      </p:sp>
      <p:sp>
        <p:nvSpPr>
          <p:cNvPr id="4" name="Slide Number Placeholder 3">
            <a:extLst>
              <a:ext uri="{FF2B5EF4-FFF2-40B4-BE49-F238E27FC236}">
                <a16:creationId xmlns:a16="http://schemas.microsoft.com/office/drawing/2014/main" id="{080490F6-BCA7-47C7-BB8F-68F8DDD30A32}"/>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595527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3D5C-6407-4E7C-84CC-363B0926CF03}"/>
              </a:ext>
            </a:extLst>
          </p:cNvPr>
          <p:cNvSpPr>
            <a:spLocks noGrp="1"/>
          </p:cNvSpPr>
          <p:nvPr>
            <p:ph type="title"/>
          </p:nvPr>
        </p:nvSpPr>
        <p:spPr>
          <a:xfrm>
            <a:off x="603503" y="234302"/>
            <a:ext cx="10515600" cy="1325563"/>
          </a:xfrm>
        </p:spPr>
        <p:txBody>
          <a:bodyPr/>
          <a:lstStyle/>
          <a:p>
            <a:r>
              <a:rPr lang="en-US" dirty="0"/>
              <a:t>Example AODV RREQ (A to F)</a:t>
            </a:r>
          </a:p>
        </p:txBody>
      </p:sp>
      <p:sp>
        <p:nvSpPr>
          <p:cNvPr id="4" name="Slide Number Placeholder 3">
            <a:extLst>
              <a:ext uri="{FF2B5EF4-FFF2-40B4-BE49-F238E27FC236}">
                <a16:creationId xmlns:a16="http://schemas.microsoft.com/office/drawing/2014/main" id="{528FC18D-0C85-4D81-A3AD-D4C8A61D12E7}"/>
              </a:ext>
            </a:extLst>
          </p:cNvPr>
          <p:cNvSpPr>
            <a:spLocks noGrp="1"/>
          </p:cNvSpPr>
          <p:nvPr>
            <p:ph type="sldNum" sz="quarter" idx="12"/>
          </p:nvPr>
        </p:nvSpPr>
        <p:spPr/>
        <p:txBody>
          <a:bodyPr/>
          <a:lstStyle/>
          <a:p>
            <a:fld id="{0778C724-3839-4D76-A707-B4C23905D055}" type="slidenum">
              <a:rPr lang="en-US" smtClean="0"/>
              <a:t>90</a:t>
            </a:fld>
            <a:endParaRPr lang="en-US"/>
          </a:p>
        </p:txBody>
      </p:sp>
      <p:sp>
        <p:nvSpPr>
          <p:cNvPr id="5" name="Oval 4">
            <a:extLst>
              <a:ext uri="{FF2B5EF4-FFF2-40B4-BE49-F238E27FC236}">
                <a16:creationId xmlns:a16="http://schemas.microsoft.com/office/drawing/2014/main" id="{377D8367-EC67-41E1-9B53-A17EC2BA6736}"/>
              </a:ext>
            </a:extLst>
          </p:cNvPr>
          <p:cNvSpPr/>
          <p:nvPr/>
        </p:nvSpPr>
        <p:spPr>
          <a:xfrm>
            <a:off x="3621024" y="4490298"/>
            <a:ext cx="694944" cy="6949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a:t>
            </a:r>
          </a:p>
        </p:txBody>
      </p:sp>
      <p:sp>
        <p:nvSpPr>
          <p:cNvPr id="6" name="Oval 5">
            <a:extLst>
              <a:ext uri="{FF2B5EF4-FFF2-40B4-BE49-F238E27FC236}">
                <a16:creationId xmlns:a16="http://schemas.microsoft.com/office/drawing/2014/main" id="{66B5AD08-7E8F-46AD-BF7A-B80F8E9AC7BE}"/>
              </a:ext>
            </a:extLst>
          </p:cNvPr>
          <p:cNvSpPr/>
          <p:nvPr/>
        </p:nvSpPr>
        <p:spPr>
          <a:xfrm>
            <a:off x="4518752" y="3567090"/>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t>
            </a:r>
          </a:p>
        </p:txBody>
      </p:sp>
      <p:sp>
        <p:nvSpPr>
          <p:cNvPr id="7" name="Oval 6">
            <a:extLst>
              <a:ext uri="{FF2B5EF4-FFF2-40B4-BE49-F238E27FC236}">
                <a16:creationId xmlns:a16="http://schemas.microsoft.com/office/drawing/2014/main" id="{62FD6D92-6A4D-464F-BE81-9486704E5613}"/>
              </a:ext>
            </a:extLst>
          </p:cNvPr>
          <p:cNvSpPr/>
          <p:nvPr/>
        </p:nvSpPr>
        <p:spPr>
          <a:xfrm>
            <a:off x="6335464" y="357411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t>
            </a:r>
          </a:p>
        </p:txBody>
      </p:sp>
      <p:sp>
        <p:nvSpPr>
          <p:cNvPr id="8" name="Oval 7">
            <a:extLst>
              <a:ext uri="{FF2B5EF4-FFF2-40B4-BE49-F238E27FC236}">
                <a16:creationId xmlns:a16="http://schemas.microsoft.com/office/drawing/2014/main" id="{367AA9F2-EFF3-49F5-B561-D21922D2F890}"/>
              </a:ext>
            </a:extLst>
          </p:cNvPr>
          <p:cNvSpPr/>
          <p:nvPr/>
        </p:nvSpPr>
        <p:spPr>
          <a:xfrm>
            <a:off x="5416480" y="4509258"/>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
            </a:r>
          </a:p>
        </p:txBody>
      </p:sp>
      <p:sp>
        <p:nvSpPr>
          <p:cNvPr id="9" name="Oval 8">
            <a:extLst>
              <a:ext uri="{FF2B5EF4-FFF2-40B4-BE49-F238E27FC236}">
                <a16:creationId xmlns:a16="http://schemas.microsoft.com/office/drawing/2014/main" id="{870BD7A9-06C0-4069-AD49-D6B93949F9F7}"/>
              </a:ext>
            </a:extLst>
          </p:cNvPr>
          <p:cNvSpPr/>
          <p:nvPr/>
        </p:nvSpPr>
        <p:spPr>
          <a:xfrm>
            <a:off x="6629792" y="547725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a:t>
            </a:r>
          </a:p>
        </p:txBody>
      </p:sp>
      <p:sp>
        <p:nvSpPr>
          <p:cNvPr id="10" name="Oval 9">
            <a:extLst>
              <a:ext uri="{FF2B5EF4-FFF2-40B4-BE49-F238E27FC236}">
                <a16:creationId xmlns:a16="http://schemas.microsoft.com/office/drawing/2014/main" id="{683D8175-BAE1-4776-8BDA-C9A253339354}"/>
              </a:ext>
            </a:extLst>
          </p:cNvPr>
          <p:cNvSpPr/>
          <p:nvPr/>
        </p:nvSpPr>
        <p:spPr>
          <a:xfrm>
            <a:off x="7847620" y="4498254"/>
            <a:ext cx="694944" cy="6949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a:t>
            </a:r>
          </a:p>
        </p:txBody>
      </p:sp>
      <p:cxnSp>
        <p:nvCxnSpPr>
          <p:cNvPr id="11" name="Straight Connector 10">
            <a:extLst>
              <a:ext uri="{FF2B5EF4-FFF2-40B4-BE49-F238E27FC236}">
                <a16:creationId xmlns:a16="http://schemas.microsoft.com/office/drawing/2014/main" id="{4943847C-D8E7-45FD-BE14-AE3316538396}"/>
              </a:ext>
            </a:extLst>
          </p:cNvPr>
          <p:cNvCxnSpPr>
            <a:cxnSpLocks/>
            <a:stCxn id="5" idx="7"/>
            <a:endCxn id="6" idx="3"/>
          </p:cNvCxnSpPr>
          <p:nvPr/>
        </p:nvCxnSpPr>
        <p:spPr>
          <a:xfrm flipV="1">
            <a:off x="4214196" y="4160262"/>
            <a:ext cx="406328" cy="431808"/>
          </a:xfrm>
          <a:prstGeom prst="line">
            <a:avLst/>
          </a:prstGeom>
          <a:ln w="38100">
            <a:solidFill>
              <a:srgbClr val="C0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5F9F8E-9973-4BAB-B759-8E25439BFA24}"/>
              </a:ext>
            </a:extLst>
          </p:cNvPr>
          <p:cNvCxnSpPr>
            <a:cxnSpLocks/>
            <a:stCxn id="6" idx="6"/>
            <a:endCxn id="7" idx="2"/>
          </p:cNvCxnSpPr>
          <p:nvPr/>
        </p:nvCxnSpPr>
        <p:spPr>
          <a:xfrm>
            <a:off x="5213696" y="3914562"/>
            <a:ext cx="1121768" cy="7026"/>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E0C095-60B6-4C38-B959-8AAF94CFE8DF}"/>
              </a:ext>
            </a:extLst>
          </p:cNvPr>
          <p:cNvCxnSpPr>
            <a:cxnSpLocks/>
            <a:stCxn id="6" idx="5"/>
            <a:endCxn id="8" idx="1"/>
          </p:cNvCxnSpPr>
          <p:nvPr/>
        </p:nvCxnSpPr>
        <p:spPr>
          <a:xfrm>
            <a:off x="5111924" y="4160262"/>
            <a:ext cx="406328" cy="45076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F3C4F-1670-4DC9-B0F1-641BC05B1D58}"/>
              </a:ext>
            </a:extLst>
          </p:cNvPr>
          <p:cNvCxnSpPr>
            <a:cxnSpLocks/>
            <a:stCxn id="7" idx="3"/>
            <a:endCxn id="8" idx="7"/>
          </p:cNvCxnSpPr>
          <p:nvPr/>
        </p:nvCxnSpPr>
        <p:spPr>
          <a:xfrm flipH="1">
            <a:off x="6009652" y="4167288"/>
            <a:ext cx="427584" cy="44374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236BE6-FB0D-42D0-8A70-D292FCEC349D}"/>
              </a:ext>
            </a:extLst>
          </p:cNvPr>
          <p:cNvCxnSpPr>
            <a:cxnSpLocks/>
            <a:stCxn id="7" idx="6"/>
            <a:endCxn id="10" idx="1"/>
          </p:cNvCxnSpPr>
          <p:nvPr/>
        </p:nvCxnSpPr>
        <p:spPr>
          <a:xfrm>
            <a:off x="7030408" y="3921588"/>
            <a:ext cx="918984" cy="67843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A49261-4E2E-4415-A7EF-A7EB7232501A}"/>
              </a:ext>
            </a:extLst>
          </p:cNvPr>
          <p:cNvCxnSpPr>
            <a:cxnSpLocks/>
            <a:stCxn id="8" idx="6"/>
            <a:endCxn id="10" idx="2"/>
          </p:cNvCxnSpPr>
          <p:nvPr/>
        </p:nvCxnSpPr>
        <p:spPr>
          <a:xfrm flipV="1">
            <a:off x="6111424" y="4845726"/>
            <a:ext cx="1736196" cy="11004"/>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2A42C2-C9F1-48CB-A287-493689FCBB48}"/>
              </a:ext>
            </a:extLst>
          </p:cNvPr>
          <p:cNvCxnSpPr>
            <a:cxnSpLocks/>
            <a:stCxn id="8" idx="5"/>
            <a:endCxn id="9" idx="1"/>
          </p:cNvCxnSpPr>
          <p:nvPr/>
        </p:nvCxnSpPr>
        <p:spPr>
          <a:xfrm>
            <a:off x="6009652" y="5102430"/>
            <a:ext cx="721912" cy="47659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6CC521-BD88-4BED-A8AA-E47344AEBCD9}"/>
              </a:ext>
            </a:extLst>
          </p:cNvPr>
          <p:cNvCxnSpPr>
            <a:cxnSpLocks/>
            <a:stCxn id="10" idx="3"/>
            <a:endCxn id="9" idx="7"/>
          </p:cNvCxnSpPr>
          <p:nvPr/>
        </p:nvCxnSpPr>
        <p:spPr>
          <a:xfrm flipH="1">
            <a:off x="7222964" y="5091426"/>
            <a:ext cx="726428" cy="4876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D6F586-0B50-4B38-91B9-0A94D9F84C34}"/>
              </a:ext>
            </a:extLst>
          </p:cNvPr>
          <p:cNvCxnSpPr>
            <a:cxnSpLocks/>
            <a:stCxn id="5" idx="6"/>
            <a:endCxn id="8" idx="2"/>
          </p:cNvCxnSpPr>
          <p:nvPr/>
        </p:nvCxnSpPr>
        <p:spPr>
          <a:xfrm>
            <a:off x="4315968" y="4837770"/>
            <a:ext cx="1100512" cy="18960"/>
          </a:xfrm>
          <a:prstGeom prst="line">
            <a:avLst/>
          </a:prstGeom>
          <a:ln w="38100">
            <a:solidFill>
              <a:srgbClr val="C0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0" name="Table 5">
            <a:extLst>
              <a:ext uri="{FF2B5EF4-FFF2-40B4-BE49-F238E27FC236}">
                <a16:creationId xmlns:a16="http://schemas.microsoft.com/office/drawing/2014/main" id="{33A2761E-8956-4002-BBB0-5146EC3B5B77}"/>
              </a:ext>
            </a:extLst>
          </p:cNvPr>
          <p:cNvGraphicFramePr>
            <a:graphicFrameLocks noGrp="1"/>
          </p:cNvGraphicFramePr>
          <p:nvPr/>
        </p:nvGraphicFramePr>
        <p:xfrm>
          <a:off x="713257" y="1224702"/>
          <a:ext cx="8128002" cy="1010920"/>
        </p:xfrm>
        <a:graphic>
          <a:graphicData uri="http://schemas.openxmlformats.org/drawingml/2006/table">
            <a:tbl>
              <a:tblPr>
                <a:tableStyleId>{073A0DAA-6AF3-43AB-8588-CEC1D06C72B9}</a:tableStyleId>
              </a:tblPr>
              <a:tblGrid>
                <a:gridCol w="1125728">
                  <a:extLst>
                    <a:ext uri="{9D8B030D-6E8A-4147-A177-3AD203B41FA5}">
                      <a16:colId xmlns:a16="http://schemas.microsoft.com/office/drawing/2014/main" val="3879007385"/>
                    </a:ext>
                  </a:extLst>
                </a:gridCol>
                <a:gridCol w="1304544">
                  <a:extLst>
                    <a:ext uri="{9D8B030D-6E8A-4147-A177-3AD203B41FA5}">
                      <a16:colId xmlns:a16="http://schemas.microsoft.com/office/drawing/2014/main" val="1238514775"/>
                    </a:ext>
                  </a:extLst>
                </a:gridCol>
                <a:gridCol w="1633729">
                  <a:extLst>
                    <a:ext uri="{9D8B030D-6E8A-4147-A177-3AD203B41FA5}">
                      <a16:colId xmlns:a16="http://schemas.microsoft.com/office/drawing/2014/main" val="2103654370"/>
                    </a:ext>
                  </a:extLst>
                </a:gridCol>
                <a:gridCol w="1292351">
                  <a:extLst>
                    <a:ext uri="{9D8B030D-6E8A-4147-A177-3AD203B41FA5}">
                      <a16:colId xmlns:a16="http://schemas.microsoft.com/office/drawing/2014/main" val="3845787298"/>
                    </a:ext>
                  </a:extLst>
                </a:gridCol>
                <a:gridCol w="1682496">
                  <a:extLst>
                    <a:ext uri="{9D8B030D-6E8A-4147-A177-3AD203B41FA5}">
                      <a16:colId xmlns:a16="http://schemas.microsoft.com/office/drawing/2014/main" val="2814079302"/>
                    </a:ext>
                  </a:extLst>
                </a:gridCol>
                <a:gridCol w="1089154">
                  <a:extLst>
                    <a:ext uri="{9D8B030D-6E8A-4147-A177-3AD203B41FA5}">
                      <a16:colId xmlns:a16="http://schemas.microsoft.com/office/drawing/2014/main" val="2470782181"/>
                    </a:ext>
                  </a:extLst>
                </a:gridCol>
              </a:tblGrid>
              <a:tr h="370840">
                <a:tc>
                  <a:txBody>
                    <a:bodyPr/>
                    <a:lstStyle/>
                    <a:p>
                      <a:pPr algn="ctr"/>
                      <a:r>
                        <a:rPr lang="en-US" dirty="0">
                          <a:solidFill>
                            <a:schemeClr val="tx1"/>
                          </a:solidFill>
                        </a:rPr>
                        <a:t>Request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t>
                      </a: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a:t>
                      </a:r>
                      <a:br>
                        <a:rPr lang="en-US" dirty="0">
                          <a:solidFill>
                            <a:schemeClr val="tx1"/>
                          </a:solidFill>
                        </a:rPr>
                      </a:b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Hop 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338477"/>
                  </a:ext>
                </a:extLst>
              </a:tr>
              <a:tr h="370840">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3434692"/>
                  </a:ext>
                </a:extLst>
              </a:tr>
            </a:tbl>
          </a:graphicData>
        </a:graphic>
      </p:graphicFrame>
      <p:sp>
        <p:nvSpPr>
          <p:cNvPr id="3" name="TextBox 2">
            <a:extLst>
              <a:ext uri="{FF2B5EF4-FFF2-40B4-BE49-F238E27FC236}">
                <a16:creationId xmlns:a16="http://schemas.microsoft.com/office/drawing/2014/main" id="{C41B0A53-9670-46BD-8919-BF197C73CF1F}"/>
              </a:ext>
            </a:extLst>
          </p:cNvPr>
          <p:cNvSpPr txBox="1"/>
          <p:nvPr/>
        </p:nvSpPr>
        <p:spPr>
          <a:xfrm>
            <a:off x="713256" y="2524052"/>
            <a:ext cx="10405847" cy="400110"/>
          </a:xfrm>
          <a:prstGeom prst="rect">
            <a:avLst/>
          </a:prstGeom>
          <a:noFill/>
        </p:spPr>
        <p:txBody>
          <a:bodyPr wrap="square" rtlCol="0">
            <a:spAutoFit/>
          </a:bodyPr>
          <a:lstStyle/>
          <a:p>
            <a:r>
              <a:rPr lang="en-US" sz="2000" dirty="0"/>
              <a:t>B and D also opportunistically add a routing table entry for A</a:t>
            </a:r>
          </a:p>
        </p:txBody>
      </p:sp>
    </p:spTree>
    <p:extLst>
      <p:ext uri="{BB962C8B-B14F-4D97-AF65-F5344CB8AC3E}">
        <p14:creationId xmlns:p14="http://schemas.microsoft.com/office/powerpoint/2010/main" val="21287198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3D5C-6407-4E7C-84CC-363B0926CF03}"/>
              </a:ext>
            </a:extLst>
          </p:cNvPr>
          <p:cNvSpPr>
            <a:spLocks noGrp="1"/>
          </p:cNvSpPr>
          <p:nvPr>
            <p:ph type="title"/>
          </p:nvPr>
        </p:nvSpPr>
        <p:spPr/>
        <p:txBody>
          <a:bodyPr/>
          <a:lstStyle/>
          <a:p>
            <a:r>
              <a:rPr lang="en-US" dirty="0"/>
              <a:t>Example AODV RREQ (A to F)</a:t>
            </a:r>
          </a:p>
        </p:txBody>
      </p:sp>
      <p:sp>
        <p:nvSpPr>
          <p:cNvPr id="4" name="Slide Number Placeholder 3">
            <a:extLst>
              <a:ext uri="{FF2B5EF4-FFF2-40B4-BE49-F238E27FC236}">
                <a16:creationId xmlns:a16="http://schemas.microsoft.com/office/drawing/2014/main" id="{528FC18D-0C85-4D81-A3AD-D4C8A61D12E7}"/>
              </a:ext>
            </a:extLst>
          </p:cNvPr>
          <p:cNvSpPr>
            <a:spLocks noGrp="1"/>
          </p:cNvSpPr>
          <p:nvPr>
            <p:ph type="sldNum" sz="quarter" idx="12"/>
          </p:nvPr>
        </p:nvSpPr>
        <p:spPr/>
        <p:txBody>
          <a:bodyPr/>
          <a:lstStyle/>
          <a:p>
            <a:fld id="{0778C724-3839-4D76-A707-B4C23905D055}" type="slidenum">
              <a:rPr lang="en-US" smtClean="0"/>
              <a:t>91</a:t>
            </a:fld>
            <a:endParaRPr lang="en-US"/>
          </a:p>
        </p:txBody>
      </p:sp>
      <p:sp>
        <p:nvSpPr>
          <p:cNvPr id="5" name="Oval 4">
            <a:extLst>
              <a:ext uri="{FF2B5EF4-FFF2-40B4-BE49-F238E27FC236}">
                <a16:creationId xmlns:a16="http://schemas.microsoft.com/office/drawing/2014/main" id="{377D8367-EC67-41E1-9B53-A17EC2BA6736}"/>
              </a:ext>
            </a:extLst>
          </p:cNvPr>
          <p:cNvSpPr/>
          <p:nvPr/>
        </p:nvSpPr>
        <p:spPr>
          <a:xfrm>
            <a:off x="3621024" y="4490298"/>
            <a:ext cx="694944" cy="6949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a:t>
            </a:r>
          </a:p>
        </p:txBody>
      </p:sp>
      <p:sp>
        <p:nvSpPr>
          <p:cNvPr id="6" name="Oval 5">
            <a:extLst>
              <a:ext uri="{FF2B5EF4-FFF2-40B4-BE49-F238E27FC236}">
                <a16:creationId xmlns:a16="http://schemas.microsoft.com/office/drawing/2014/main" id="{66B5AD08-7E8F-46AD-BF7A-B80F8E9AC7BE}"/>
              </a:ext>
            </a:extLst>
          </p:cNvPr>
          <p:cNvSpPr/>
          <p:nvPr/>
        </p:nvSpPr>
        <p:spPr>
          <a:xfrm>
            <a:off x="4518752" y="3567090"/>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t>
            </a:r>
          </a:p>
        </p:txBody>
      </p:sp>
      <p:sp>
        <p:nvSpPr>
          <p:cNvPr id="7" name="Oval 6">
            <a:extLst>
              <a:ext uri="{FF2B5EF4-FFF2-40B4-BE49-F238E27FC236}">
                <a16:creationId xmlns:a16="http://schemas.microsoft.com/office/drawing/2014/main" id="{62FD6D92-6A4D-464F-BE81-9486704E5613}"/>
              </a:ext>
            </a:extLst>
          </p:cNvPr>
          <p:cNvSpPr/>
          <p:nvPr/>
        </p:nvSpPr>
        <p:spPr>
          <a:xfrm>
            <a:off x="6335464" y="357411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t>
            </a:r>
          </a:p>
        </p:txBody>
      </p:sp>
      <p:sp>
        <p:nvSpPr>
          <p:cNvPr id="8" name="Oval 7">
            <a:extLst>
              <a:ext uri="{FF2B5EF4-FFF2-40B4-BE49-F238E27FC236}">
                <a16:creationId xmlns:a16="http://schemas.microsoft.com/office/drawing/2014/main" id="{367AA9F2-EFF3-49F5-B561-D21922D2F890}"/>
              </a:ext>
            </a:extLst>
          </p:cNvPr>
          <p:cNvSpPr/>
          <p:nvPr/>
        </p:nvSpPr>
        <p:spPr>
          <a:xfrm>
            <a:off x="5416480" y="4509258"/>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
            </a:r>
          </a:p>
        </p:txBody>
      </p:sp>
      <p:sp>
        <p:nvSpPr>
          <p:cNvPr id="9" name="Oval 8">
            <a:extLst>
              <a:ext uri="{FF2B5EF4-FFF2-40B4-BE49-F238E27FC236}">
                <a16:creationId xmlns:a16="http://schemas.microsoft.com/office/drawing/2014/main" id="{870BD7A9-06C0-4069-AD49-D6B93949F9F7}"/>
              </a:ext>
            </a:extLst>
          </p:cNvPr>
          <p:cNvSpPr/>
          <p:nvPr/>
        </p:nvSpPr>
        <p:spPr>
          <a:xfrm>
            <a:off x="6629792" y="547725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a:t>
            </a:r>
          </a:p>
        </p:txBody>
      </p:sp>
      <p:sp>
        <p:nvSpPr>
          <p:cNvPr id="10" name="Oval 9">
            <a:extLst>
              <a:ext uri="{FF2B5EF4-FFF2-40B4-BE49-F238E27FC236}">
                <a16:creationId xmlns:a16="http://schemas.microsoft.com/office/drawing/2014/main" id="{683D8175-BAE1-4776-8BDA-C9A253339354}"/>
              </a:ext>
            </a:extLst>
          </p:cNvPr>
          <p:cNvSpPr/>
          <p:nvPr/>
        </p:nvSpPr>
        <p:spPr>
          <a:xfrm>
            <a:off x="7847620" y="4498254"/>
            <a:ext cx="694944" cy="6949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a:t>
            </a:r>
          </a:p>
        </p:txBody>
      </p:sp>
      <p:cxnSp>
        <p:nvCxnSpPr>
          <p:cNvPr id="11" name="Straight Connector 10">
            <a:extLst>
              <a:ext uri="{FF2B5EF4-FFF2-40B4-BE49-F238E27FC236}">
                <a16:creationId xmlns:a16="http://schemas.microsoft.com/office/drawing/2014/main" id="{4943847C-D8E7-45FD-BE14-AE3316538396}"/>
              </a:ext>
            </a:extLst>
          </p:cNvPr>
          <p:cNvCxnSpPr>
            <a:cxnSpLocks/>
            <a:stCxn id="5" idx="7"/>
            <a:endCxn id="6" idx="3"/>
          </p:cNvCxnSpPr>
          <p:nvPr/>
        </p:nvCxnSpPr>
        <p:spPr>
          <a:xfrm flipV="1">
            <a:off x="4214196" y="4160262"/>
            <a:ext cx="406328" cy="431808"/>
          </a:xfrm>
          <a:prstGeom prst="line">
            <a:avLst/>
          </a:prstGeom>
          <a:ln w="38100">
            <a:solidFill>
              <a:srgbClr val="C0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5F9F8E-9973-4BAB-B759-8E25439BFA24}"/>
              </a:ext>
            </a:extLst>
          </p:cNvPr>
          <p:cNvCxnSpPr>
            <a:cxnSpLocks/>
            <a:stCxn id="6" idx="6"/>
            <a:endCxn id="7" idx="2"/>
          </p:cNvCxnSpPr>
          <p:nvPr/>
        </p:nvCxnSpPr>
        <p:spPr>
          <a:xfrm>
            <a:off x="5213696" y="3914562"/>
            <a:ext cx="1121768" cy="7026"/>
          </a:xfrm>
          <a:prstGeom prst="line">
            <a:avLst/>
          </a:prstGeom>
          <a:ln w="38100">
            <a:solidFill>
              <a:srgbClr val="C0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E0C095-60B6-4C38-B959-8AAF94CFE8DF}"/>
              </a:ext>
            </a:extLst>
          </p:cNvPr>
          <p:cNvCxnSpPr>
            <a:cxnSpLocks/>
            <a:stCxn id="6" idx="5"/>
            <a:endCxn id="8" idx="1"/>
          </p:cNvCxnSpPr>
          <p:nvPr/>
        </p:nvCxnSpPr>
        <p:spPr>
          <a:xfrm>
            <a:off x="5111924" y="4160262"/>
            <a:ext cx="406328" cy="450768"/>
          </a:xfrm>
          <a:prstGeom prst="line">
            <a:avLst/>
          </a:prstGeom>
          <a:ln w="38100">
            <a:solidFill>
              <a:srgbClr val="C0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F3C4F-1670-4DC9-B0F1-641BC05B1D58}"/>
              </a:ext>
            </a:extLst>
          </p:cNvPr>
          <p:cNvCxnSpPr>
            <a:cxnSpLocks/>
            <a:stCxn id="7" idx="3"/>
            <a:endCxn id="8" idx="7"/>
          </p:cNvCxnSpPr>
          <p:nvPr/>
        </p:nvCxnSpPr>
        <p:spPr>
          <a:xfrm flipH="1">
            <a:off x="6009652" y="4167288"/>
            <a:ext cx="427584" cy="44374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236BE6-FB0D-42D0-8A70-D292FCEC349D}"/>
              </a:ext>
            </a:extLst>
          </p:cNvPr>
          <p:cNvCxnSpPr>
            <a:cxnSpLocks/>
            <a:stCxn id="7" idx="6"/>
            <a:endCxn id="10" idx="1"/>
          </p:cNvCxnSpPr>
          <p:nvPr/>
        </p:nvCxnSpPr>
        <p:spPr>
          <a:xfrm>
            <a:off x="7030408" y="3921588"/>
            <a:ext cx="918984" cy="67843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A49261-4E2E-4415-A7EF-A7EB7232501A}"/>
              </a:ext>
            </a:extLst>
          </p:cNvPr>
          <p:cNvCxnSpPr>
            <a:cxnSpLocks/>
            <a:stCxn id="8" idx="6"/>
            <a:endCxn id="10" idx="2"/>
          </p:cNvCxnSpPr>
          <p:nvPr/>
        </p:nvCxnSpPr>
        <p:spPr>
          <a:xfrm flipV="1">
            <a:off x="6111424" y="4845726"/>
            <a:ext cx="1736196" cy="11004"/>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2A42C2-C9F1-48CB-A287-493689FCBB48}"/>
              </a:ext>
            </a:extLst>
          </p:cNvPr>
          <p:cNvCxnSpPr>
            <a:cxnSpLocks/>
            <a:stCxn id="8" idx="5"/>
            <a:endCxn id="9" idx="1"/>
          </p:cNvCxnSpPr>
          <p:nvPr/>
        </p:nvCxnSpPr>
        <p:spPr>
          <a:xfrm>
            <a:off x="6009652" y="5102430"/>
            <a:ext cx="721912" cy="47659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6CC521-BD88-4BED-A8AA-E47344AEBCD9}"/>
              </a:ext>
            </a:extLst>
          </p:cNvPr>
          <p:cNvCxnSpPr>
            <a:cxnSpLocks/>
            <a:stCxn id="10" idx="3"/>
            <a:endCxn id="9" idx="7"/>
          </p:cNvCxnSpPr>
          <p:nvPr/>
        </p:nvCxnSpPr>
        <p:spPr>
          <a:xfrm flipH="1">
            <a:off x="7222964" y="5091426"/>
            <a:ext cx="726428" cy="4876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D6F586-0B50-4B38-91B9-0A94D9F84C34}"/>
              </a:ext>
            </a:extLst>
          </p:cNvPr>
          <p:cNvCxnSpPr>
            <a:cxnSpLocks/>
            <a:stCxn id="5" idx="6"/>
            <a:endCxn id="8" idx="2"/>
          </p:cNvCxnSpPr>
          <p:nvPr/>
        </p:nvCxnSpPr>
        <p:spPr>
          <a:xfrm>
            <a:off x="4315968" y="4837770"/>
            <a:ext cx="1100512" cy="1896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0" name="Table 5">
            <a:extLst>
              <a:ext uri="{FF2B5EF4-FFF2-40B4-BE49-F238E27FC236}">
                <a16:creationId xmlns:a16="http://schemas.microsoft.com/office/drawing/2014/main" id="{33A2761E-8956-4002-BBB0-5146EC3B5B77}"/>
              </a:ext>
            </a:extLst>
          </p:cNvPr>
          <p:cNvGraphicFramePr>
            <a:graphicFrameLocks noGrp="1"/>
          </p:cNvGraphicFramePr>
          <p:nvPr/>
        </p:nvGraphicFramePr>
        <p:xfrm>
          <a:off x="713257" y="1224702"/>
          <a:ext cx="8128002" cy="1010920"/>
        </p:xfrm>
        <a:graphic>
          <a:graphicData uri="http://schemas.openxmlformats.org/drawingml/2006/table">
            <a:tbl>
              <a:tblPr>
                <a:tableStyleId>{073A0DAA-6AF3-43AB-8588-CEC1D06C72B9}</a:tableStyleId>
              </a:tblPr>
              <a:tblGrid>
                <a:gridCol w="1125728">
                  <a:extLst>
                    <a:ext uri="{9D8B030D-6E8A-4147-A177-3AD203B41FA5}">
                      <a16:colId xmlns:a16="http://schemas.microsoft.com/office/drawing/2014/main" val="3879007385"/>
                    </a:ext>
                  </a:extLst>
                </a:gridCol>
                <a:gridCol w="1304544">
                  <a:extLst>
                    <a:ext uri="{9D8B030D-6E8A-4147-A177-3AD203B41FA5}">
                      <a16:colId xmlns:a16="http://schemas.microsoft.com/office/drawing/2014/main" val="1238514775"/>
                    </a:ext>
                  </a:extLst>
                </a:gridCol>
                <a:gridCol w="1633729">
                  <a:extLst>
                    <a:ext uri="{9D8B030D-6E8A-4147-A177-3AD203B41FA5}">
                      <a16:colId xmlns:a16="http://schemas.microsoft.com/office/drawing/2014/main" val="2103654370"/>
                    </a:ext>
                  </a:extLst>
                </a:gridCol>
                <a:gridCol w="1292351">
                  <a:extLst>
                    <a:ext uri="{9D8B030D-6E8A-4147-A177-3AD203B41FA5}">
                      <a16:colId xmlns:a16="http://schemas.microsoft.com/office/drawing/2014/main" val="3845787298"/>
                    </a:ext>
                  </a:extLst>
                </a:gridCol>
                <a:gridCol w="1682496">
                  <a:extLst>
                    <a:ext uri="{9D8B030D-6E8A-4147-A177-3AD203B41FA5}">
                      <a16:colId xmlns:a16="http://schemas.microsoft.com/office/drawing/2014/main" val="2814079302"/>
                    </a:ext>
                  </a:extLst>
                </a:gridCol>
                <a:gridCol w="1089154">
                  <a:extLst>
                    <a:ext uri="{9D8B030D-6E8A-4147-A177-3AD203B41FA5}">
                      <a16:colId xmlns:a16="http://schemas.microsoft.com/office/drawing/2014/main" val="2470782181"/>
                    </a:ext>
                  </a:extLst>
                </a:gridCol>
              </a:tblGrid>
              <a:tr h="370840">
                <a:tc>
                  <a:txBody>
                    <a:bodyPr/>
                    <a:lstStyle/>
                    <a:p>
                      <a:pPr algn="ctr"/>
                      <a:r>
                        <a:rPr lang="en-US" dirty="0">
                          <a:solidFill>
                            <a:schemeClr val="tx1"/>
                          </a:solidFill>
                        </a:rPr>
                        <a:t>Request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t>
                      </a: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a:t>
                      </a:r>
                      <a:br>
                        <a:rPr lang="en-US" dirty="0">
                          <a:solidFill>
                            <a:schemeClr val="tx1"/>
                          </a:solidFill>
                        </a:rPr>
                      </a:b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Hop 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338477"/>
                  </a:ext>
                </a:extLst>
              </a:tr>
              <a:tr h="370840">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813434692"/>
                  </a:ext>
                </a:extLst>
              </a:tr>
            </a:tbl>
          </a:graphicData>
        </a:graphic>
      </p:graphicFrame>
      <p:sp>
        <p:nvSpPr>
          <p:cNvPr id="21" name="TextBox 20">
            <a:extLst>
              <a:ext uri="{FF2B5EF4-FFF2-40B4-BE49-F238E27FC236}">
                <a16:creationId xmlns:a16="http://schemas.microsoft.com/office/drawing/2014/main" id="{A79560FF-9154-4AB3-8524-B04750056D16}"/>
              </a:ext>
            </a:extLst>
          </p:cNvPr>
          <p:cNvSpPr txBox="1"/>
          <p:nvPr/>
        </p:nvSpPr>
        <p:spPr>
          <a:xfrm>
            <a:off x="713256" y="2524052"/>
            <a:ext cx="10405847" cy="1015663"/>
          </a:xfrm>
          <a:prstGeom prst="rect">
            <a:avLst/>
          </a:prstGeom>
          <a:noFill/>
        </p:spPr>
        <p:txBody>
          <a:bodyPr wrap="square" rtlCol="0">
            <a:spAutoFit/>
          </a:bodyPr>
          <a:lstStyle/>
          <a:p>
            <a:r>
              <a:rPr lang="en-US" sz="2000" dirty="0"/>
              <a:t>B goes first via some access control protocol (D also in contention)</a:t>
            </a:r>
          </a:p>
          <a:p>
            <a:r>
              <a:rPr lang="en-US" sz="2000" dirty="0"/>
              <a:t>A and D ignore duplicate Request ID</a:t>
            </a:r>
            <a:br>
              <a:rPr lang="en-US" sz="2000" dirty="0"/>
            </a:br>
            <a:r>
              <a:rPr lang="en-US" sz="2000" dirty="0"/>
              <a:t>C opportunistically adds a routing table entry to A</a:t>
            </a:r>
          </a:p>
        </p:txBody>
      </p:sp>
    </p:spTree>
    <p:extLst>
      <p:ext uri="{BB962C8B-B14F-4D97-AF65-F5344CB8AC3E}">
        <p14:creationId xmlns:p14="http://schemas.microsoft.com/office/powerpoint/2010/main" val="34718662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3D5C-6407-4E7C-84CC-363B0926CF03}"/>
              </a:ext>
            </a:extLst>
          </p:cNvPr>
          <p:cNvSpPr>
            <a:spLocks noGrp="1"/>
          </p:cNvSpPr>
          <p:nvPr>
            <p:ph type="title"/>
          </p:nvPr>
        </p:nvSpPr>
        <p:spPr>
          <a:xfrm>
            <a:off x="658379" y="187073"/>
            <a:ext cx="10515600" cy="1325563"/>
          </a:xfrm>
        </p:spPr>
        <p:txBody>
          <a:bodyPr/>
          <a:lstStyle/>
          <a:p>
            <a:r>
              <a:rPr lang="en-US" dirty="0"/>
              <a:t>Example AODV RREQ (A to F)</a:t>
            </a:r>
          </a:p>
        </p:txBody>
      </p:sp>
      <p:sp>
        <p:nvSpPr>
          <p:cNvPr id="4" name="Slide Number Placeholder 3">
            <a:extLst>
              <a:ext uri="{FF2B5EF4-FFF2-40B4-BE49-F238E27FC236}">
                <a16:creationId xmlns:a16="http://schemas.microsoft.com/office/drawing/2014/main" id="{528FC18D-0C85-4D81-A3AD-D4C8A61D12E7}"/>
              </a:ext>
            </a:extLst>
          </p:cNvPr>
          <p:cNvSpPr>
            <a:spLocks noGrp="1"/>
          </p:cNvSpPr>
          <p:nvPr>
            <p:ph type="sldNum" sz="quarter" idx="12"/>
          </p:nvPr>
        </p:nvSpPr>
        <p:spPr/>
        <p:txBody>
          <a:bodyPr/>
          <a:lstStyle/>
          <a:p>
            <a:fld id="{0778C724-3839-4D76-A707-B4C23905D055}" type="slidenum">
              <a:rPr lang="en-US" smtClean="0"/>
              <a:t>92</a:t>
            </a:fld>
            <a:endParaRPr lang="en-US"/>
          </a:p>
        </p:txBody>
      </p:sp>
      <p:sp>
        <p:nvSpPr>
          <p:cNvPr id="5" name="Oval 4">
            <a:extLst>
              <a:ext uri="{FF2B5EF4-FFF2-40B4-BE49-F238E27FC236}">
                <a16:creationId xmlns:a16="http://schemas.microsoft.com/office/drawing/2014/main" id="{377D8367-EC67-41E1-9B53-A17EC2BA6736}"/>
              </a:ext>
            </a:extLst>
          </p:cNvPr>
          <p:cNvSpPr/>
          <p:nvPr/>
        </p:nvSpPr>
        <p:spPr>
          <a:xfrm>
            <a:off x="3621024" y="4490298"/>
            <a:ext cx="694944" cy="6949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a:t>
            </a:r>
          </a:p>
        </p:txBody>
      </p:sp>
      <p:sp>
        <p:nvSpPr>
          <p:cNvPr id="6" name="Oval 5">
            <a:extLst>
              <a:ext uri="{FF2B5EF4-FFF2-40B4-BE49-F238E27FC236}">
                <a16:creationId xmlns:a16="http://schemas.microsoft.com/office/drawing/2014/main" id="{66B5AD08-7E8F-46AD-BF7A-B80F8E9AC7BE}"/>
              </a:ext>
            </a:extLst>
          </p:cNvPr>
          <p:cNvSpPr/>
          <p:nvPr/>
        </p:nvSpPr>
        <p:spPr>
          <a:xfrm>
            <a:off x="4518752" y="3567090"/>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t>
            </a:r>
          </a:p>
        </p:txBody>
      </p:sp>
      <p:sp>
        <p:nvSpPr>
          <p:cNvPr id="7" name="Oval 6">
            <a:extLst>
              <a:ext uri="{FF2B5EF4-FFF2-40B4-BE49-F238E27FC236}">
                <a16:creationId xmlns:a16="http://schemas.microsoft.com/office/drawing/2014/main" id="{62FD6D92-6A4D-464F-BE81-9486704E5613}"/>
              </a:ext>
            </a:extLst>
          </p:cNvPr>
          <p:cNvSpPr/>
          <p:nvPr/>
        </p:nvSpPr>
        <p:spPr>
          <a:xfrm>
            <a:off x="6335464" y="357411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t>
            </a:r>
          </a:p>
        </p:txBody>
      </p:sp>
      <p:sp>
        <p:nvSpPr>
          <p:cNvPr id="8" name="Oval 7">
            <a:extLst>
              <a:ext uri="{FF2B5EF4-FFF2-40B4-BE49-F238E27FC236}">
                <a16:creationId xmlns:a16="http://schemas.microsoft.com/office/drawing/2014/main" id="{367AA9F2-EFF3-49F5-B561-D21922D2F890}"/>
              </a:ext>
            </a:extLst>
          </p:cNvPr>
          <p:cNvSpPr/>
          <p:nvPr/>
        </p:nvSpPr>
        <p:spPr>
          <a:xfrm>
            <a:off x="5416480" y="4509258"/>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
            </a:r>
          </a:p>
        </p:txBody>
      </p:sp>
      <p:sp>
        <p:nvSpPr>
          <p:cNvPr id="9" name="Oval 8">
            <a:extLst>
              <a:ext uri="{FF2B5EF4-FFF2-40B4-BE49-F238E27FC236}">
                <a16:creationId xmlns:a16="http://schemas.microsoft.com/office/drawing/2014/main" id="{870BD7A9-06C0-4069-AD49-D6B93949F9F7}"/>
              </a:ext>
            </a:extLst>
          </p:cNvPr>
          <p:cNvSpPr/>
          <p:nvPr/>
        </p:nvSpPr>
        <p:spPr>
          <a:xfrm>
            <a:off x="6629792" y="547725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a:t>
            </a:r>
          </a:p>
        </p:txBody>
      </p:sp>
      <p:sp>
        <p:nvSpPr>
          <p:cNvPr id="10" name="Oval 9">
            <a:extLst>
              <a:ext uri="{FF2B5EF4-FFF2-40B4-BE49-F238E27FC236}">
                <a16:creationId xmlns:a16="http://schemas.microsoft.com/office/drawing/2014/main" id="{683D8175-BAE1-4776-8BDA-C9A253339354}"/>
              </a:ext>
            </a:extLst>
          </p:cNvPr>
          <p:cNvSpPr/>
          <p:nvPr/>
        </p:nvSpPr>
        <p:spPr>
          <a:xfrm>
            <a:off x="7847620" y="4498254"/>
            <a:ext cx="694944" cy="6949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a:t>
            </a:r>
          </a:p>
        </p:txBody>
      </p:sp>
      <p:cxnSp>
        <p:nvCxnSpPr>
          <p:cNvPr id="11" name="Straight Connector 10">
            <a:extLst>
              <a:ext uri="{FF2B5EF4-FFF2-40B4-BE49-F238E27FC236}">
                <a16:creationId xmlns:a16="http://schemas.microsoft.com/office/drawing/2014/main" id="{4943847C-D8E7-45FD-BE14-AE3316538396}"/>
              </a:ext>
            </a:extLst>
          </p:cNvPr>
          <p:cNvCxnSpPr>
            <a:cxnSpLocks/>
            <a:stCxn id="5" idx="7"/>
            <a:endCxn id="6" idx="3"/>
          </p:cNvCxnSpPr>
          <p:nvPr/>
        </p:nvCxnSpPr>
        <p:spPr>
          <a:xfrm flipV="1">
            <a:off x="4214196" y="4160262"/>
            <a:ext cx="406328" cy="43180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5F9F8E-9973-4BAB-B759-8E25439BFA24}"/>
              </a:ext>
            </a:extLst>
          </p:cNvPr>
          <p:cNvCxnSpPr>
            <a:cxnSpLocks/>
            <a:stCxn id="6" idx="6"/>
            <a:endCxn id="7" idx="2"/>
          </p:cNvCxnSpPr>
          <p:nvPr/>
        </p:nvCxnSpPr>
        <p:spPr>
          <a:xfrm>
            <a:off x="5213696" y="3914562"/>
            <a:ext cx="1121768" cy="7026"/>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E0C095-60B6-4C38-B959-8AAF94CFE8DF}"/>
              </a:ext>
            </a:extLst>
          </p:cNvPr>
          <p:cNvCxnSpPr>
            <a:cxnSpLocks/>
            <a:stCxn id="6" idx="5"/>
            <a:endCxn id="8" idx="1"/>
          </p:cNvCxnSpPr>
          <p:nvPr/>
        </p:nvCxnSpPr>
        <p:spPr>
          <a:xfrm>
            <a:off x="5111924" y="4160262"/>
            <a:ext cx="406328" cy="450768"/>
          </a:xfrm>
          <a:prstGeom prst="line">
            <a:avLst/>
          </a:prstGeom>
          <a:ln w="38100">
            <a:solidFill>
              <a:srgbClr val="C0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F3C4F-1670-4DC9-B0F1-641BC05B1D58}"/>
              </a:ext>
            </a:extLst>
          </p:cNvPr>
          <p:cNvCxnSpPr>
            <a:cxnSpLocks/>
            <a:stCxn id="7" idx="3"/>
            <a:endCxn id="8" idx="7"/>
          </p:cNvCxnSpPr>
          <p:nvPr/>
        </p:nvCxnSpPr>
        <p:spPr>
          <a:xfrm flipH="1">
            <a:off x="6009652" y="4167288"/>
            <a:ext cx="427584" cy="443742"/>
          </a:xfrm>
          <a:prstGeom prst="line">
            <a:avLst/>
          </a:prstGeom>
          <a:ln w="38100">
            <a:solidFill>
              <a:srgbClr val="C0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236BE6-FB0D-42D0-8A70-D292FCEC349D}"/>
              </a:ext>
            </a:extLst>
          </p:cNvPr>
          <p:cNvCxnSpPr>
            <a:cxnSpLocks/>
            <a:stCxn id="7" idx="6"/>
            <a:endCxn id="10" idx="1"/>
          </p:cNvCxnSpPr>
          <p:nvPr/>
        </p:nvCxnSpPr>
        <p:spPr>
          <a:xfrm>
            <a:off x="7030408" y="3921588"/>
            <a:ext cx="918984" cy="67843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A49261-4E2E-4415-A7EF-A7EB7232501A}"/>
              </a:ext>
            </a:extLst>
          </p:cNvPr>
          <p:cNvCxnSpPr>
            <a:cxnSpLocks/>
            <a:stCxn id="8" idx="6"/>
            <a:endCxn id="10" idx="2"/>
          </p:cNvCxnSpPr>
          <p:nvPr/>
        </p:nvCxnSpPr>
        <p:spPr>
          <a:xfrm flipV="1">
            <a:off x="6111424" y="4845726"/>
            <a:ext cx="1736196" cy="11004"/>
          </a:xfrm>
          <a:prstGeom prst="line">
            <a:avLst/>
          </a:prstGeom>
          <a:ln w="38100">
            <a:solidFill>
              <a:srgbClr val="C0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2A42C2-C9F1-48CB-A287-493689FCBB48}"/>
              </a:ext>
            </a:extLst>
          </p:cNvPr>
          <p:cNvCxnSpPr>
            <a:cxnSpLocks/>
            <a:stCxn id="8" idx="5"/>
            <a:endCxn id="9" idx="1"/>
          </p:cNvCxnSpPr>
          <p:nvPr/>
        </p:nvCxnSpPr>
        <p:spPr>
          <a:xfrm>
            <a:off x="6009652" y="5102430"/>
            <a:ext cx="721912" cy="476598"/>
          </a:xfrm>
          <a:prstGeom prst="line">
            <a:avLst/>
          </a:prstGeom>
          <a:ln w="38100">
            <a:solidFill>
              <a:srgbClr val="C0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6CC521-BD88-4BED-A8AA-E47344AEBCD9}"/>
              </a:ext>
            </a:extLst>
          </p:cNvPr>
          <p:cNvCxnSpPr>
            <a:cxnSpLocks/>
            <a:stCxn id="10" idx="3"/>
            <a:endCxn id="9" idx="7"/>
          </p:cNvCxnSpPr>
          <p:nvPr/>
        </p:nvCxnSpPr>
        <p:spPr>
          <a:xfrm flipH="1">
            <a:off x="7222964" y="5091426"/>
            <a:ext cx="726428" cy="4876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D6F586-0B50-4B38-91B9-0A94D9F84C34}"/>
              </a:ext>
            </a:extLst>
          </p:cNvPr>
          <p:cNvCxnSpPr>
            <a:cxnSpLocks/>
            <a:stCxn id="5" idx="6"/>
            <a:endCxn id="8" idx="2"/>
          </p:cNvCxnSpPr>
          <p:nvPr/>
        </p:nvCxnSpPr>
        <p:spPr>
          <a:xfrm>
            <a:off x="4315968" y="4837770"/>
            <a:ext cx="1100512" cy="18960"/>
          </a:xfrm>
          <a:prstGeom prst="line">
            <a:avLst/>
          </a:prstGeom>
          <a:ln w="38100">
            <a:solidFill>
              <a:srgbClr val="C0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0" name="Table 5">
            <a:extLst>
              <a:ext uri="{FF2B5EF4-FFF2-40B4-BE49-F238E27FC236}">
                <a16:creationId xmlns:a16="http://schemas.microsoft.com/office/drawing/2014/main" id="{33A2761E-8956-4002-BBB0-5146EC3B5B77}"/>
              </a:ext>
            </a:extLst>
          </p:cNvPr>
          <p:cNvGraphicFramePr>
            <a:graphicFrameLocks noGrp="1"/>
          </p:cNvGraphicFramePr>
          <p:nvPr/>
        </p:nvGraphicFramePr>
        <p:xfrm>
          <a:off x="713257" y="1224702"/>
          <a:ext cx="8128002" cy="1010920"/>
        </p:xfrm>
        <a:graphic>
          <a:graphicData uri="http://schemas.openxmlformats.org/drawingml/2006/table">
            <a:tbl>
              <a:tblPr>
                <a:tableStyleId>{073A0DAA-6AF3-43AB-8588-CEC1D06C72B9}</a:tableStyleId>
              </a:tblPr>
              <a:tblGrid>
                <a:gridCol w="1125728">
                  <a:extLst>
                    <a:ext uri="{9D8B030D-6E8A-4147-A177-3AD203B41FA5}">
                      <a16:colId xmlns:a16="http://schemas.microsoft.com/office/drawing/2014/main" val="3879007385"/>
                    </a:ext>
                  </a:extLst>
                </a:gridCol>
                <a:gridCol w="1304544">
                  <a:extLst>
                    <a:ext uri="{9D8B030D-6E8A-4147-A177-3AD203B41FA5}">
                      <a16:colId xmlns:a16="http://schemas.microsoft.com/office/drawing/2014/main" val="1238514775"/>
                    </a:ext>
                  </a:extLst>
                </a:gridCol>
                <a:gridCol w="1633729">
                  <a:extLst>
                    <a:ext uri="{9D8B030D-6E8A-4147-A177-3AD203B41FA5}">
                      <a16:colId xmlns:a16="http://schemas.microsoft.com/office/drawing/2014/main" val="2103654370"/>
                    </a:ext>
                  </a:extLst>
                </a:gridCol>
                <a:gridCol w="1292351">
                  <a:extLst>
                    <a:ext uri="{9D8B030D-6E8A-4147-A177-3AD203B41FA5}">
                      <a16:colId xmlns:a16="http://schemas.microsoft.com/office/drawing/2014/main" val="3845787298"/>
                    </a:ext>
                  </a:extLst>
                </a:gridCol>
                <a:gridCol w="1682496">
                  <a:extLst>
                    <a:ext uri="{9D8B030D-6E8A-4147-A177-3AD203B41FA5}">
                      <a16:colId xmlns:a16="http://schemas.microsoft.com/office/drawing/2014/main" val="2814079302"/>
                    </a:ext>
                  </a:extLst>
                </a:gridCol>
                <a:gridCol w="1089154">
                  <a:extLst>
                    <a:ext uri="{9D8B030D-6E8A-4147-A177-3AD203B41FA5}">
                      <a16:colId xmlns:a16="http://schemas.microsoft.com/office/drawing/2014/main" val="2470782181"/>
                    </a:ext>
                  </a:extLst>
                </a:gridCol>
              </a:tblGrid>
              <a:tr h="370840">
                <a:tc>
                  <a:txBody>
                    <a:bodyPr/>
                    <a:lstStyle/>
                    <a:p>
                      <a:pPr algn="ctr"/>
                      <a:r>
                        <a:rPr lang="en-US" dirty="0">
                          <a:solidFill>
                            <a:schemeClr val="tx1"/>
                          </a:solidFill>
                        </a:rPr>
                        <a:t>Request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t>
                      </a: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a:t>
                      </a:r>
                      <a:br>
                        <a:rPr lang="en-US" dirty="0">
                          <a:solidFill>
                            <a:schemeClr val="tx1"/>
                          </a:solidFill>
                        </a:rPr>
                      </a:b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Hop 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338477"/>
                  </a:ext>
                </a:extLst>
              </a:tr>
              <a:tr h="370840">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3434692"/>
                  </a:ext>
                </a:extLst>
              </a:tr>
            </a:tbl>
          </a:graphicData>
        </a:graphic>
      </p:graphicFrame>
      <p:sp>
        <p:nvSpPr>
          <p:cNvPr id="21" name="TextBox 20">
            <a:extLst>
              <a:ext uri="{FF2B5EF4-FFF2-40B4-BE49-F238E27FC236}">
                <a16:creationId xmlns:a16="http://schemas.microsoft.com/office/drawing/2014/main" id="{E7688FD6-8B45-4A49-A907-A76C7F1FF383}"/>
              </a:ext>
            </a:extLst>
          </p:cNvPr>
          <p:cNvSpPr txBox="1"/>
          <p:nvPr/>
        </p:nvSpPr>
        <p:spPr>
          <a:xfrm>
            <a:off x="713256" y="2524052"/>
            <a:ext cx="10405847" cy="1015663"/>
          </a:xfrm>
          <a:prstGeom prst="rect">
            <a:avLst/>
          </a:prstGeom>
          <a:noFill/>
        </p:spPr>
        <p:txBody>
          <a:bodyPr wrap="square" rtlCol="0">
            <a:spAutoFit/>
          </a:bodyPr>
          <a:lstStyle/>
          <a:p>
            <a:r>
              <a:rPr lang="en-US" sz="2000" dirty="0"/>
              <a:t>D goes next by some access control protocol (C also in contention)</a:t>
            </a:r>
          </a:p>
          <a:p>
            <a:r>
              <a:rPr lang="en-US" sz="2000" dirty="0"/>
              <a:t>A, B, and C ignore duplicate Request ID</a:t>
            </a:r>
            <a:br>
              <a:rPr lang="en-US" sz="2000" dirty="0"/>
            </a:br>
            <a:r>
              <a:rPr lang="en-US" sz="2000" dirty="0"/>
              <a:t>E and F opportunistically adds a routing table entry to A</a:t>
            </a:r>
          </a:p>
        </p:txBody>
      </p:sp>
    </p:spTree>
    <p:extLst>
      <p:ext uri="{BB962C8B-B14F-4D97-AF65-F5344CB8AC3E}">
        <p14:creationId xmlns:p14="http://schemas.microsoft.com/office/powerpoint/2010/main" val="32025203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3D5C-6407-4E7C-84CC-363B0926CF03}"/>
              </a:ext>
            </a:extLst>
          </p:cNvPr>
          <p:cNvSpPr>
            <a:spLocks noGrp="1"/>
          </p:cNvSpPr>
          <p:nvPr>
            <p:ph type="title"/>
          </p:nvPr>
        </p:nvSpPr>
        <p:spPr>
          <a:xfrm>
            <a:off x="713256" y="82651"/>
            <a:ext cx="10515600" cy="1325563"/>
          </a:xfrm>
        </p:spPr>
        <p:txBody>
          <a:bodyPr/>
          <a:lstStyle/>
          <a:p>
            <a:r>
              <a:rPr lang="en-US" dirty="0"/>
              <a:t>Example AODV RREQ (A to F)</a:t>
            </a:r>
          </a:p>
        </p:txBody>
      </p:sp>
      <p:sp>
        <p:nvSpPr>
          <p:cNvPr id="4" name="Slide Number Placeholder 3">
            <a:extLst>
              <a:ext uri="{FF2B5EF4-FFF2-40B4-BE49-F238E27FC236}">
                <a16:creationId xmlns:a16="http://schemas.microsoft.com/office/drawing/2014/main" id="{528FC18D-0C85-4D81-A3AD-D4C8A61D12E7}"/>
              </a:ext>
            </a:extLst>
          </p:cNvPr>
          <p:cNvSpPr>
            <a:spLocks noGrp="1"/>
          </p:cNvSpPr>
          <p:nvPr>
            <p:ph type="sldNum" sz="quarter" idx="12"/>
          </p:nvPr>
        </p:nvSpPr>
        <p:spPr/>
        <p:txBody>
          <a:bodyPr/>
          <a:lstStyle/>
          <a:p>
            <a:fld id="{0778C724-3839-4D76-A707-B4C23905D055}" type="slidenum">
              <a:rPr lang="en-US" smtClean="0"/>
              <a:t>93</a:t>
            </a:fld>
            <a:endParaRPr lang="en-US"/>
          </a:p>
        </p:txBody>
      </p:sp>
      <p:sp>
        <p:nvSpPr>
          <p:cNvPr id="5" name="Oval 4">
            <a:extLst>
              <a:ext uri="{FF2B5EF4-FFF2-40B4-BE49-F238E27FC236}">
                <a16:creationId xmlns:a16="http://schemas.microsoft.com/office/drawing/2014/main" id="{377D8367-EC67-41E1-9B53-A17EC2BA6736}"/>
              </a:ext>
            </a:extLst>
          </p:cNvPr>
          <p:cNvSpPr/>
          <p:nvPr/>
        </p:nvSpPr>
        <p:spPr>
          <a:xfrm>
            <a:off x="3621024" y="4490298"/>
            <a:ext cx="694944" cy="6949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a:t>
            </a:r>
          </a:p>
        </p:txBody>
      </p:sp>
      <p:sp>
        <p:nvSpPr>
          <p:cNvPr id="6" name="Oval 5">
            <a:extLst>
              <a:ext uri="{FF2B5EF4-FFF2-40B4-BE49-F238E27FC236}">
                <a16:creationId xmlns:a16="http://schemas.microsoft.com/office/drawing/2014/main" id="{66B5AD08-7E8F-46AD-BF7A-B80F8E9AC7BE}"/>
              </a:ext>
            </a:extLst>
          </p:cNvPr>
          <p:cNvSpPr/>
          <p:nvPr/>
        </p:nvSpPr>
        <p:spPr>
          <a:xfrm>
            <a:off x="4518752" y="3567090"/>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t>
            </a:r>
          </a:p>
        </p:txBody>
      </p:sp>
      <p:sp>
        <p:nvSpPr>
          <p:cNvPr id="7" name="Oval 6">
            <a:extLst>
              <a:ext uri="{FF2B5EF4-FFF2-40B4-BE49-F238E27FC236}">
                <a16:creationId xmlns:a16="http://schemas.microsoft.com/office/drawing/2014/main" id="{62FD6D92-6A4D-464F-BE81-9486704E5613}"/>
              </a:ext>
            </a:extLst>
          </p:cNvPr>
          <p:cNvSpPr/>
          <p:nvPr/>
        </p:nvSpPr>
        <p:spPr>
          <a:xfrm>
            <a:off x="6335464" y="357411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t>
            </a:r>
          </a:p>
        </p:txBody>
      </p:sp>
      <p:sp>
        <p:nvSpPr>
          <p:cNvPr id="8" name="Oval 7">
            <a:extLst>
              <a:ext uri="{FF2B5EF4-FFF2-40B4-BE49-F238E27FC236}">
                <a16:creationId xmlns:a16="http://schemas.microsoft.com/office/drawing/2014/main" id="{367AA9F2-EFF3-49F5-B561-D21922D2F890}"/>
              </a:ext>
            </a:extLst>
          </p:cNvPr>
          <p:cNvSpPr/>
          <p:nvPr/>
        </p:nvSpPr>
        <p:spPr>
          <a:xfrm>
            <a:off x="5416480" y="4509258"/>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
            </a:r>
          </a:p>
        </p:txBody>
      </p:sp>
      <p:sp>
        <p:nvSpPr>
          <p:cNvPr id="9" name="Oval 8">
            <a:extLst>
              <a:ext uri="{FF2B5EF4-FFF2-40B4-BE49-F238E27FC236}">
                <a16:creationId xmlns:a16="http://schemas.microsoft.com/office/drawing/2014/main" id="{870BD7A9-06C0-4069-AD49-D6B93949F9F7}"/>
              </a:ext>
            </a:extLst>
          </p:cNvPr>
          <p:cNvSpPr/>
          <p:nvPr/>
        </p:nvSpPr>
        <p:spPr>
          <a:xfrm>
            <a:off x="6629792" y="547725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a:t>
            </a:r>
          </a:p>
        </p:txBody>
      </p:sp>
      <p:sp>
        <p:nvSpPr>
          <p:cNvPr id="10" name="Oval 9">
            <a:extLst>
              <a:ext uri="{FF2B5EF4-FFF2-40B4-BE49-F238E27FC236}">
                <a16:creationId xmlns:a16="http://schemas.microsoft.com/office/drawing/2014/main" id="{683D8175-BAE1-4776-8BDA-C9A253339354}"/>
              </a:ext>
            </a:extLst>
          </p:cNvPr>
          <p:cNvSpPr/>
          <p:nvPr/>
        </p:nvSpPr>
        <p:spPr>
          <a:xfrm>
            <a:off x="7847620" y="4498254"/>
            <a:ext cx="694944" cy="6949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a:t>
            </a:r>
          </a:p>
        </p:txBody>
      </p:sp>
      <p:cxnSp>
        <p:nvCxnSpPr>
          <p:cNvPr id="11" name="Straight Connector 10">
            <a:extLst>
              <a:ext uri="{FF2B5EF4-FFF2-40B4-BE49-F238E27FC236}">
                <a16:creationId xmlns:a16="http://schemas.microsoft.com/office/drawing/2014/main" id="{4943847C-D8E7-45FD-BE14-AE3316538396}"/>
              </a:ext>
            </a:extLst>
          </p:cNvPr>
          <p:cNvCxnSpPr>
            <a:cxnSpLocks/>
            <a:stCxn id="5" idx="7"/>
            <a:endCxn id="6" idx="3"/>
          </p:cNvCxnSpPr>
          <p:nvPr/>
        </p:nvCxnSpPr>
        <p:spPr>
          <a:xfrm flipV="1">
            <a:off x="4214196" y="4160262"/>
            <a:ext cx="406328" cy="43180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5F9F8E-9973-4BAB-B759-8E25439BFA24}"/>
              </a:ext>
            </a:extLst>
          </p:cNvPr>
          <p:cNvCxnSpPr>
            <a:cxnSpLocks/>
            <a:stCxn id="6" idx="6"/>
            <a:endCxn id="7" idx="2"/>
          </p:cNvCxnSpPr>
          <p:nvPr/>
        </p:nvCxnSpPr>
        <p:spPr>
          <a:xfrm>
            <a:off x="5213696" y="3914562"/>
            <a:ext cx="1121768" cy="7026"/>
          </a:xfrm>
          <a:prstGeom prst="line">
            <a:avLst/>
          </a:prstGeom>
          <a:ln w="38100">
            <a:solidFill>
              <a:srgbClr val="C0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E0C095-60B6-4C38-B959-8AAF94CFE8DF}"/>
              </a:ext>
            </a:extLst>
          </p:cNvPr>
          <p:cNvCxnSpPr>
            <a:cxnSpLocks/>
            <a:stCxn id="6" idx="5"/>
            <a:endCxn id="8" idx="1"/>
          </p:cNvCxnSpPr>
          <p:nvPr/>
        </p:nvCxnSpPr>
        <p:spPr>
          <a:xfrm>
            <a:off x="5111924" y="4160262"/>
            <a:ext cx="406328" cy="45076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F3C4F-1670-4DC9-B0F1-641BC05B1D58}"/>
              </a:ext>
            </a:extLst>
          </p:cNvPr>
          <p:cNvCxnSpPr>
            <a:cxnSpLocks/>
            <a:stCxn id="7" idx="3"/>
            <a:endCxn id="8" idx="7"/>
          </p:cNvCxnSpPr>
          <p:nvPr/>
        </p:nvCxnSpPr>
        <p:spPr>
          <a:xfrm flipH="1">
            <a:off x="6009652" y="4167288"/>
            <a:ext cx="427584" cy="443742"/>
          </a:xfrm>
          <a:prstGeom prst="line">
            <a:avLst/>
          </a:prstGeom>
          <a:ln w="38100">
            <a:solidFill>
              <a:srgbClr val="C0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236BE6-FB0D-42D0-8A70-D292FCEC349D}"/>
              </a:ext>
            </a:extLst>
          </p:cNvPr>
          <p:cNvCxnSpPr>
            <a:cxnSpLocks/>
            <a:stCxn id="7" idx="6"/>
            <a:endCxn id="10" idx="1"/>
          </p:cNvCxnSpPr>
          <p:nvPr/>
        </p:nvCxnSpPr>
        <p:spPr>
          <a:xfrm>
            <a:off x="7030408" y="3921588"/>
            <a:ext cx="918984" cy="678438"/>
          </a:xfrm>
          <a:prstGeom prst="line">
            <a:avLst/>
          </a:prstGeom>
          <a:ln w="38100">
            <a:solidFill>
              <a:srgbClr val="C0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A49261-4E2E-4415-A7EF-A7EB7232501A}"/>
              </a:ext>
            </a:extLst>
          </p:cNvPr>
          <p:cNvCxnSpPr>
            <a:cxnSpLocks/>
            <a:stCxn id="8" idx="6"/>
            <a:endCxn id="10" idx="2"/>
          </p:cNvCxnSpPr>
          <p:nvPr/>
        </p:nvCxnSpPr>
        <p:spPr>
          <a:xfrm flipV="1">
            <a:off x="6111424" y="4845726"/>
            <a:ext cx="1736196" cy="11004"/>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2A42C2-C9F1-48CB-A287-493689FCBB48}"/>
              </a:ext>
            </a:extLst>
          </p:cNvPr>
          <p:cNvCxnSpPr>
            <a:cxnSpLocks/>
            <a:stCxn id="8" idx="5"/>
            <a:endCxn id="9" idx="1"/>
          </p:cNvCxnSpPr>
          <p:nvPr/>
        </p:nvCxnSpPr>
        <p:spPr>
          <a:xfrm>
            <a:off x="6009652" y="5102430"/>
            <a:ext cx="721912" cy="476598"/>
          </a:xfrm>
          <a:prstGeom prst="line">
            <a:avLst/>
          </a:prstGeom>
          <a:ln w="38100">
            <a:solidFill>
              <a:srgbClr val="C0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6CC521-BD88-4BED-A8AA-E47344AEBCD9}"/>
              </a:ext>
            </a:extLst>
          </p:cNvPr>
          <p:cNvCxnSpPr>
            <a:cxnSpLocks/>
            <a:stCxn id="10" idx="3"/>
            <a:endCxn id="9" idx="7"/>
          </p:cNvCxnSpPr>
          <p:nvPr/>
        </p:nvCxnSpPr>
        <p:spPr>
          <a:xfrm flipH="1">
            <a:off x="7222964" y="5091426"/>
            <a:ext cx="726428" cy="487602"/>
          </a:xfrm>
          <a:prstGeom prst="line">
            <a:avLst/>
          </a:prstGeom>
          <a:ln w="38100">
            <a:solidFill>
              <a:srgbClr val="C0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D6F586-0B50-4B38-91B9-0A94D9F84C34}"/>
              </a:ext>
            </a:extLst>
          </p:cNvPr>
          <p:cNvCxnSpPr>
            <a:cxnSpLocks/>
            <a:stCxn id="5" idx="6"/>
            <a:endCxn id="8" idx="2"/>
          </p:cNvCxnSpPr>
          <p:nvPr/>
        </p:nvCxnSpPr>
        <p:spPr>
          <a:xfrm>
            <a:off x="4315968" y="4837770"/>
            <a:ext cx="1100512" cy="1896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0" name="Table 5">
            <a:extLst>
              <a:ext uri="{FF2B5EF4-FFF2-40B4-BE49-F238E27FC236}">
                <a16:creationId xmlns:a16="http://schemas.microsoft.com/office/drawing/2014/main" id="{33A2761E-8956-4002-BBB0-5146EC3B5B77}"/>
              </a:ext>
            </a:extLst>
          </p:cNvPr>
          <p:cNvGraphicFramePr>
            <a:graphicFrameLocks noGrp="1"/>
          </p:cNvGraphicFramePr>
          <p:nvPr/>
        </p:nvGraphicFramePr>
        <p:xfrm>
          <a:off x="713257" y="1224702"/>
          <a:ext cx="8128002" cy="1010920"/>
        </p:xfrm>
        <a:graphic>
          <a:graphicData uri="http://schemas.openxmlformats.org/drawingml/2006/table">
            <a:tbl>
              <a:tblPr>
                <a:tableStyleId>{073A0DAA-6AF3-43AB-8588-CEC1D06C72B9}</a:tableStyleId>
              </a:tblPr>
              <a:tblGrid>
                <a:gridCol w="1125728">
                  <a:extLst>
                    <a:ext uri="{9D8B030D-6E8A-4147-A177-3AD203B41FA5}">
                      <a16:colId xmlns:a16="http://schemas.microsoft.com/office/drawing/2014/main" val="3879007385"/>
                    </a:ext>
                  </a:extLst>
                </a:gridCol>
                <a:gridCol w="1304544">
                  <a:extLst>
                    <a:ext uri="{9D8B030D-6E8A-4147-A177-3AD203B41FA5}">
                      <a16:colId xmlns:a16="http://schemas.microsoft.com/office/drawing/2014/main" val="1238514775"/>
                    </a:ext>
                  </a:extLst>
                </a:gridCol>
                <a:gridCol w="1633729">
                  <a:extLst>
                    <a:ext uri="{9D8B030D-6E8A-4147-A177-3AD203B41FA5}">
                      <a16:colId xmlns:a16="http://schemas.microsoft.com/office/drawing/2014/main" val="2103654370"/>
                    </a:ext>
                  </a:extLst>
                </a:gridCol>
                <a:gridCol w="1292351">
                  <a:extLst>
                    <a:ext uri="{9D8B030D-6E8A-4147-A177-3AD203B41FA5}">
                      <a16:colId xmlns:a16="http://schemas.microsoft.com/office/drawing/2014/main" val="3845787298"/>
                    </a:ext>
                  </a:extLst>
                </a:gridCol>
                <a:gridCol w="1682496">
                  <a:extLst>
                    <a:ext uri="{9D8B030D-6E8A-4147-A177-3AD203B41FA5}">
                      <a16:colId xmlns:a16="http://schemas.microsoft.com/office/drawing/2014/main" val="2814079302"/>
                    </a:ext>
                  </a:extLst>
                </a:gridCol>
                <a:gridCol w="1089154">
                  <a:extLst>
                    <a:ext uri="{9D8B030D-6E8A-4147-A177-3AD203B41FA5}">
                      <a16:colId xmlns:a16="http://schemas.microsoft.com/office/drawing/2014/main" val="2470782181"/>
                    </a:ext>
                  </a:extLst>
                </a:gridCol>
              </a:tblGrid>
              <a:tr h="370840">
                <a:tc>
                  <a:txBody>
                    <a:bodyPr/>
                    <a:lstStyle/>
                    <a:p>
                      <a:pPr algn="ctr"/>
                      <a:r>
                        <a:rPr lang="en-US" dirty="0">
                          <a:solidFill>
                            <a:schemeClr val="tx1"/>
                          </a:solidFill>
                        </a:rPr>
                        <a:t>Request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Source </a:t>
                      </a: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a:t>
                      </a:r>
                      <a:br>
                        <a:rPr lang="en-US" dirty="0">
                          <a:solidFill>
                            <a:schemeClr val="tx1"/>
                          </a:solidFill>
                        </a:rPr>
                      </a:b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Hop 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338477"/>
                  </a:ext>
                </a:extLst>
              </a:tr>
              <a:tr h="370840">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813434692"/>
                  </a:ext>
                </a:extLst>
              </a:tr>
            </a:tbl>
          </a:graphicData>
        </a:graphic>
      </p:graphicFrame>
      <p:sp>
        <p:nvSpPr>
          <p:cNvPr id="21" name="TextBox 20">
            <a:extLst>
              <a:ext uri="{FF2B5EF4-FFF2-40B4-BE49-F238E27FC236}">
                <a16:creationId xmlns:a16="http://schemas.microsoft.com/office/drawing/2014/main" id="{E7688FD6-8B45-4A49-A907-A76C7F1FF383}"/>
              </a:ext>
            </a:extLst>
          </p:cNvPr>
          <p:cNvSpPr txBox="1"/>
          <p:nvPr/>
        </p:nvSpPr>
        <p:spPr>
          <a:xfrm>
            <a:off x="713256" y="2698596"/>
            <a:ext cx="10405847" cy="400110"/>
          </a:xfrm>
          <a:prstGeom prst="rect">
            <a:avLst/>
          </a:prstGeom>
          <a:noFill/>
        </p:spPr>
        <p:txBody>
          <a:bodyPr wrap="square" rtlCol="0">
            <a:spAutoFit/>
          </a:bodyPr>
          <a:lstStyle/>
          <a:p>
            <a:r>
              <a:rPr lang="en-US" sz="2000" dirty="0"/>
              <a:t>C and E repeat this process with Hop Count 3 (but everyone ignores them)</a:t>
            </a:r>
          </a:p>
        </p:txBody>
      </p:sp>
    </p:spTree>
    <p:extLst>
      <p:ext uri="{BB962C8B-B14F-4D97-AF65-F5344CB8AC3E}">
        <p14:creationId xmlns:p14="http://schemas.microsoft.com/office/powerpoint/2010/main" val="2017387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9059E-769B-4862-B9F8-D0B2E3E09D6B}"/>
              </a:ext>
            </a:extLst>
          </p:cNvPr>
          <p:cNvSpPr>
            <a:spLocks noGrp="1"/>
          </p:cNvSpPr>
          <p:nvPr>
            <p:ph type="title"/>
          </p:nvPr>
        </p:nvSpPr>
        <p:spPr>
          <a:xfrm>
            <a:off x="709247" y="18255"/>
            <a:ext cx="10515600" cy="1325563"/>
          </a:xfrm>
        </p:spPr>
        <p:txBody>
          <a:bodyPr/>
          <a:lstStyle/>
          <a:p>
            <a:r>
              <a:rPr lang="en-US" dirty="0"/>
              <a:t>AODV Route Response (RREP)</a:t>
            </a:r>
          </a:p>
        </p:txBody>
      </p:sp>
      <p:sp>
        <p:nvSpPr>
          <p:cNvPr id="3" name="Content Placeholder 2">
            <a:extLst>
              <a:ext uri="{FF2B5EF4-FFF2-40B4-BE49-F238E27FC236}">
                <a16:creationId xmlns:a16="http://schemas.microsoft.com/office/drawing/2014/main" id="{A2B1D253-C593-437C-A70C-55A267A1235B}"/>
              </a:ext>
            </a:extLst>
          </p:cNvPr>
          <p:cNvSpPr>
            <a:spLocks noGrp="1"/>
          </p:cNvSpPr>
          <p:nvPr>
            <p:ph idx="1"/>
          </p:nvPr>
        </p:nvSpPr>
        <p:spPr>
          <a:xfrm>
            <a:off x="838200" y="2563130"/>
            <a:ext cx="10515600" cy="3066597"/>
          </a:xfrm>
        </p:spPr>
        <p:txBody>
          <a:bodyPr>
            <a:normAutofit/>
          </a:bodyPr>
          <a:lstStyle/>
          <a:p>
            <a:endParaRPr lang="en-US" dirty="0">
              <a:latin typeface="+mj-lt"/>
            </a:endParaRPr>
          </a:p>
          <a:p>
            <a:r>
              <a:rPr lang="en-US" dirty="0">
                <a:latin typeface="+mj-lt"/>
              </a:rPr>
              <a:t>Reply is sent unicast back to the source via newly constructed route</a:t>
            </a:r>
          </a:p>
          <a:p>
            <a:pPr lvl="1"/>
            <a:r>
              <a:rPr lang="en-US" dirty="0">
                <a:latin typeface="+mj-lt"/>
              </a:rPr>
              <a:t>Each node along the way already knows the route back</a:t>
            </a:r>
          </a:p>
          <a:p>
            <a:r>
              <a:rPr lang="en-US" dirty="0">
                <a:latin typeface="+mj-lt"/>
              </a:rPr>
              <a:t>Includes recent destination sequence number as a sense of recency</a:t>
            </a:r>
          </a:p>
          <a:p>
            <a:pPr lvl="1"/>
            <a:r>
              <a:rPr lang="en-US" dirty="0">
                <a:latin typeface="+mj-lt"/>
              </a:rPr>
              <a:t>No need for source sequence number anymore</a:t>
            </a:r>
          </a:p>
          <a:p>
            <a:pPr lvl="1"/>
            <a:endParaRPr lang="en-US" dirty="0"/>
          </a:p>
        </p:txBody>
      </p:sp>
      <p:sp>
        <p:nvSpPr>
          <p:cNvPr id="4" name="Slide Number Placeholder 3">
            <a:extLst>
              <a:ext uri="{FF2B5EF4-FFF2-40B4-BE49-F238E27FC236}">
                <a16:creationId xmlns:a16="http://schemas.microsoft.com/office/drawing/2014/main" id="{3D580A42-57DA-465E-B781-65F3C7BDD4C3}"/>
              </a:ext>
            </a:extLst>
          </p:cNvPr>
          <p:cNvSpPr>
            <a:spLocks noGrp="1"/>
          </p:cNvSpPr>
          <p:nvPr>
            <p:ph type="sldNum" sz="quarter" idx="12"/>
          </p:nvPr>
        </p:nvSpPr>
        <p:spPr/>
        <p:txBody>
          <a:bodyPr/>
          <a:lstStyle/>
          <a:p>
            <a:fld id="{0778C724-3839-4D76-A707-B4C23905D055}" type="slidenum">
              <a:rPr lang="en-US" smtClean="0"/>
              <a:t>94</a:t>
            </a:fld>
            <a:endParaRPr lang="en-US"/>
          </a:p>
        </p:txBody>
      </p:sp>
      <p:graphicFrame>
        <p:nvGraphicFramePr>
          <p:cNvPr id="5" name="Table 5">
            <a:extLst>
              <a:ext uri="{FF2B5EF4-FFF2-40B4-BE49-F238E27FC236}">
                <a16:creationId xmlns:a16="http://schemas.microsoft.com/office/drawing/2014/main" id="{6D228385-DFC3-46D3-A28D-8831FC280761}"/>
              </a:ext>
            </a:extLst>
          </p:cNvPr>
          <p:cNvGraphicFramePr>
            <a:graphicFrameLocks noGrp="1"/>
          </p:cNvGraphicFramePr>
          <p:nvPr>
            <p:extLst>
              <p:ext uri="{D42A27DB-BD31-4B8C-83A1-F6EECF244321}">
                <p14:modId xmlns:p14="http://schemas.microsoft.com/office/powerpoint/2010/main" val="4109097783"/>
              </p:ext>
            </p:extLst>
          </p:nvPr>
        </p:nvGraphicFramePr>
        <p:xfrm>
          <a:off x="2349308" y="1445656"/>
          <a:ext cx="5709923" cy="640080"/>
        </p:xfrm>
        <a:graphic>
          <a:graphicData uri="http://schemas.openxmlformats.org/drawingml/2006/table">
            <a:tbl>
              <a:tblPr>
                <a:tableStyleId>{073A0DAA-6AF3-43AB-8588-CEC1D06C72B9}</a:tableStyleId>
              </a:tblPr>
              <a:tblGrid>
                <a:gridCol w="1304544">
                  <a:extLst>
                    <a:ext uri="{9D8B030D-6E8A-4147-A177-3AD203B41FA5}">
                      <a16:colId xmlns:a16="http://schemas.microsoft.com/office/drawing/2014/main" val="1238514775"/>
                    </a:ext>
                  </a:extLst>
                </a:gridCol>
                <a:gridCol w="1633729">
                  <a:extLst>
                    <a:ext uri="{9D8B030D-6E8A-4147-A177-3AD203B41FA5}">
                      <a16:colId xmlns:a16="http://schemas.microsoft.com/office/drawing/2014/main" val="2103654370"/>
                    </a:ext>
                  </a:extLst>
                </a:gridCol>
                <a:gridCol w="1682496">
                  <a:extLst>
                    <a:ext uri="{9D8B030D-6E8A-4147-A177-3AD203B41FA5}">
                      <a16:colId xmlns:a16="http://schemas.microsoft.com/office/drawing/2014/main" val="2814079302"/>
                    </a:ext>
                  </a:extLst>
                </a:gridCol>
                <a:gridCol w="1089154">
                  <a:extLst>
                    <a:ext uri="{9D8B030D-6E8A-4147-A177-3AD203B41FA5}">
                      <a16:colId xmlns:a16="http://schemas.microsoft.com/office/drawing/2014/main" val="2470782181"/>
                    </a:ext>
                  </a:extLst>
                </a:gridCol>
              </a:tblGrid>
              <a:tr h="370840">
                <a:tc>
                  <a:txBody>
                    <a:bodyPr/>
                    <a:lstStyle/>
                    <a:p>
                      <a:pPr algn="ctr"/>
                      <a:r>
                        <a:rPr lang="en-US" dirty="0">
                          <a:solidFill>
                            <a:schemeClr val="tx1"/>
                          </a:solidFill>
                        </a:rPr>
                        <a:t>Source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a:t>
                      </a:r>
                      <a:br>
                        <a:rPr lang="en-US" dirty="0">
                          <a:solidFill>
                            <a:schemeClr val="tx1"/>
                          </a:solidFill>
                        </a:rPr>
                      </a:b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Hop 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338477"/>
                  </a:ext>
                </a:extLst>
              </a:tr>
            </a:tbl>
          </a:graphicData>
        </a:graphic>
      </p:graphicFrame>
    </p:spTree>
    <p:extLst>
      <p:ext uri="{BB962C8B-B14F-4D97-AF65-F5344CB8AC3E}">
        <p14:creationId xmlns:p14="http://schemas.microsoft.com/office/powerpoint/2010/main" val="10783895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3D5C-6407-4E7C-84CC-363B0926CF03}"/>
              </a:ext>
            </a:extLst>
          </p:cNvPr>
          <p:cNvSpPr>
            <a:spLocks noGrp="1"/>
          </p:cNvSpPr>
          <p:nvPr>
            <p:ph type="title"/>
          </p:nvPr>
        </p:nvSpPr>
        <p:spPr/>
        <p:txBody>
          <a:bodyPr/>
          <a:lstStyle/>
          <a:p>
            <a:r>
              <a:rPr lang="en-US" dirty="0"/>
              <a:t>Example AODV RREP (F to A)</a:t>
            </a:r>
          </a:p>
        </p:txBody>
      </p:sp>
      <p:sp>
        <p:nvSpPr>
          <p:cNvPr id="4" name="Slide Number Placeholder 3">
            <a:extLst>
              <a:ext uri="{FF2B5EF4-FFF2-40B4-BE49-F238E27FC236}">
                <a16:creationId xmlns:a16="http://schemas.microsoft.com/office/drawing/2014/main" id="{528FC18D-0C85-4D81-A3AD-D4C8A61D12E7}"/>
              </a:ext>
            </a:extLst>
          </p:cNvPr>
          <p:cNvSpPr>
            <a:spLocks noGrp="1"/>
          </p:cNvSpPr>
          <p:nvPr>
            <p:ph type="sldNum" sz="quarter" idx="12"/>
          </p:nvPr>
        </p:nvSpPr>
        <p:spPr/>
        <p:txBody>
          <a:bodyPr/>
          <a:lstStyle/>
          <a:p>
            <a:fld id="{0778C724-3839-4D76-A707-B4C23905D055}" type="slidenum">
              <a:rPr lang="en-US" smtClean="0"/>
              <a:t>95</a:t>
            </a:fld>
            <a:endParaRPr lang="en-US"/>
          </a:p>
        </p:txBody>
      </p:sp>
      <p:sp>
        <p:nvSpPr>
          <p:cNvPr id="5" name="Oval 4">
            <a:extLst>
              <a:ext uri="{FF2B5EF4-FFF2-40B4-BE49-F238E27FC236}">
                <a16:creationId xmlns:a16="http://schemas.microsoft.com/office/drawing/2014/main" id="{377D8367-EC67-41E1-9B53-A17EC2BA6736}"/>
              </a:ext>
            </a:extLst>
          </p:cNvPr>
          <p:cNvSpPr/>
          <p:nvPr/>
        </p:nvSpPr>
        <p:spPr>
          <a:xfrm>
            <a:off x="3621024" y="4490298"/>
            <a:ext cx="694944" cy="6949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a:t>
            </a:r>
          </a:p>
        </p:txBody>
      </p:sp>
      <p:sp>
        <p:nvSpPr>
          <p:cNvPr id="6" name="Oval 5">
            <a:extLst>
              <a:ext uri="{FF2B5EF4-FFF2-40B4-BE49-F238E27FC236}">
                <a16:creationId xmlns:a16="http://schemas.microsoft.com/office/drawing/2014/main" id="{66B5AD08-7E8F-46AD-BF7A-B80F8E9AC7BE}"/>
              </a:ext>
            </a:extLst>
          </p:cNvPr>
          <p:cNvSpPr/>
          <p:nvPr/>
        </p:nvSpPr>
        <p:spPr>
          <a:xfrm>
            <a:off x="4518752" y="3567090"/>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t>
            </a:r>
          </a:p>
        </p:txBody>
      </p:sp>
      <p:sp>
        <p:nvSpPr>
          <p:cNvPr id="7" name="Oval 6">
            <a:extLst>
              <a:ext uri="{FF2B5EF4-FFF2-40B4-BE49-F238E27FC236}">
                <a16:creationId xmlns:a16="http://schemas.microsoft.com/office/drawing/2014/main" id="{62FD6D92-6A4D-464F-BE81-9486704E5613}"/>
              </a:ext>
            </a:extLst>
          </p:cNvPr>
          <p:cNvSpPr/>
          <p:nvPr/>
        </p:nvSpPr>
        <p:spPr>
          <a:xfrm>
            <a:off x="6335464" y="357411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t>
            </a:r>
          </a:p>
        </p:txBody>
      </p:sp>
      <p:sp>
        <p:nvSpPr>
          <p:cNvPr id="8" name="Oval 7">
            <a:extLst>
              <a:ext uri="{FF2B5EF4-FFF2-40B4-BE49-F238E27FC236}">
                <a16:creationId xmlns:a16="http://schemas.microsoft.com/office/drawing/2014/main" id="{367AA9F2-EFF3-49F5-B561-D21922D2F890}"/>
              </a:ext>
            </a:extLst>
          </p:cNvPr>
          <p:cNvSpPr/>
          <p:nvPr/>
        </p:nvSpPr>
        <p:spPr>
          <a:xfrm>
            <a:off x="5416480" y="4509258"/>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
            </a:r>
          </a:p>
        </p:txBody>
      </p:sp>
      <p:sp>
        <p:nvSpPr>
          <p:cNvPr id="9" name="Oval 8">
            <a:extLst>
              <a:ext uri="{FF2B5EF4-FFF2-40B4-BE49-F238E27FC236}">
                <a16:creationId xmlns:a16="http://schemas.microsoft.com/office/drawing/2014/main" id="{870BD7A9-06C0-4069-AD49-D6B93949F9F7}"/>
              </a:ext>
            </a:extLst>
          </p:cNvPr>
          <p:cNvSpPr/>
          <p:nvPr/>
        </p:nvSpPr>
        <p:spPr>
          <a:xfrm>
            <a:off x="6629792" y="547725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a:t>
            </a:r>
          </a:p>
        </p:txBody>
      </p:sp>
      <p:sp>
        <p:nvSpPr>
          <p:cNvPr id="10" name="Oval 9">
            <a:extLst>
              <a:ext uri="{FF2B5EF4-FFF2-40B4-BE49-F238E27FC236}">
                <a16:creationId xmlns:a16="http://schemas.microsoft.com/office/drawing/2014/main" id="{683D8175-BAE1-4776-8BDA-C9A253339354}"/>
              </a:ext>
            </a:extLst>
          </p:cNvPr>
          <p:cNvSpPr/>
          <p:nvPr/>
        </p:nvSpPr>
        <p:spPr>
          <a:xfrm>
            <a:off x="7847620" y="4498254"/>
            <a:ext cx="694944" cy="6949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a:t>
            </a:r>
          </a:p>
        </p:txBody>
      </p:sp>
      <p:cxnSp>
        <p:nvCxnSpPr>
          <p:cNvPr id="11" name="Straight Connector 10">
            <a:extLst>
              <a:ext uri="{FF2B5EF4-FFF2-40B4-BE49-F238E27FC236}">
                <a16:creationId xmlns:a16="http://schemas.microsoft.com/office/drawing/2014/main" id="{4943847C-D8E7-45FD-BE14-AE3316538396}"/>
              </a:ext>
            </a:extLst>
          </p:cNvPr>
          <p:cNvCxnSpPr>
            <a:cxnSpLocks/>
            <a:stCxn id="5" idx="7"/>
            <a:endCxn id="6" idx="3"/>
          </p:cNvCxnSpPr>
          <p:nvPr/>
        </p:nvCxnSpPr>
        <p:spPr>
          <a:xfrm flipV="1">
            <a:off x="4214196" y="4160262"/>
            <a:ext cx="406328" cy="43180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5F9F8E-9973-4BAB-B759-8E25439BFA24}"/>
              </a:ext>
            </a:extLst>
          </p:cNvPr>
          <p:cNvCxnSpPr>
            <a:cxnSpLocks/>
            <a:stCxn id="6" idx="6"/>
            <a:endCxn id="7" idx="2"/>
          </p:cNvCxnSpPr>
          <p:nvPr/>
        </p:nvCxnSpPr>
        <p:spPr>
          <a:xfrm>
            <a:off x="5213696" y="3914562"/>
            <a:ext cx="1121768" cy="7026"/>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E0C095-60B6-4C38-B959-8AAF94CFE8DF}"/>
              </a:ext>
            </a:extLst>
          </p:cNvPr>
          <p:cNvCxnSpPr>
            <a:cxnSpLocks/>
            <a:stCxn id="6" idx="5"/>
            <a:endCxn id="8" idx="1"/>
          </p:cNvCxnSpPr>
          <p:nvPr/>
        </p:nvCxnSpPr>
        <p:spPr>
          <a:xfrm>
            <a:off x="5111924" y="4160262"/>
            <a:ext cx="406328" cy="45076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F3C4F-1670-4DC9-B0F1-641BC05B1D58}"/>
              </a:ext>
            </a:extLst>
          </p:cNvPr>
          <p:cNvCxnSpPr>
            <a:cxnSpLocks/>
            <a:stCxn id="7" idx="3"/>
            <a:endCxn id="8" idx="7"/>
          </p:cNvCxnSpPr>
          <p:nvPr/>
        </p:nvCxnSpPr>
        <p:spPr>
          <a:xfrm flipH="1">
            <a:off x="6009652" y="4167288"/>
            <a:ext cx="427584" cy="44374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236BE6-FB0D-42D0-8A70-D292FCEC349D}"/>
              </a:ext>
            </a:extLst>
          </p:cNvPr>
          <p:cNvCxnSpPr>
            <a:cxnSpLocks/>
            <a:stCxn id="7" idx="6"/>
            <a:endCxn id="10" idx="1"/>
          </p:cNvCxnSpPr>
          <p:nvPr/>
        </p:nvCxnSpPr>
        <p:spPr>
          <a:xfrm>
            <a:off x="7030408" y="3921588"/>
            <a:ext cx="918984" cy="67843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A49261-4E2E-4415-A7EF-A7EB7232501A}"/>
              </a:ext>
            </a:extLst>
          </p:cNvPr>
          <p:cNvCxnSpPr>
            <a:cxnSpLocks/>
            <a:stCxn id="8" idx="6"/>
            <a:endCxn id="10" idx="2"/>
          </p:cNvCxnSpPr>
          <p:nvPr/>
        </p:nvCxnSpPr>
        <p:spPr>
          <a:xfrm flipV="1">
            <a:off x="6111424" y="4845726"/>
            <a:ext cx="1736196" cy="11004"/>
          </a:xfrm>
          <a:prstGeom prst="line">
            <a:avLst/>
          </a:prstGeom>
          <a:ln w="38100">
            <a:solidFill>
              <a:srgbClr val="C0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2A42C2-C9F1-48CB-A287-493689FCBB48}"/>
              </a:ext>
            </a:extLst>
          </p:cNvPr>
          <p:cNvCxnSpPr>
            <a:cxnSpLocks/>
            <a:stCxn id="8" idx="5"/>
            <a:endCxn id="9" idx="1"/>
          </p:cNvCxnSpPr>
          <p:nvPr/>
        </p:nvCxnSpPr>
        <p:spPr>
          <a:xfrm>
            <a:off x="6009652" y="5102430"/>
            <a:ext cx="721912" cy="47659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6CC521-BD88-4BED-A8AA-E47344AEBCD9}"/>
              </a:ext>
            </a:extLst>
          </p:cNvPr>
          <p:cNvCxnSpPr>
            <a:cxnSpLocks/>
            <a:stCxn id="10" idx="3"/>
            <a:endCxn id="9" idx="7"/>
          </p:cNvCxnSpPr>
          <p:nvPr/>
        </p:nvCxnSpPr>
        <p:spPr>
          <a:xfrm flipH="1">
            <a:off x="7222964" y="5091426"/>
            <a:ext cx="726428" cy="4876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D6F586-0B50-4B38-91B9-0A94D9F84C34}"/>
              </a:ext>
            </a:extLst>
          </p:cNvPr>
          <p:cNvCxnSpPr>
            <a:cxnSpLocks/>
            <a:stCxn id="5" idx="6"/>
            <a:endCxn id="8" idx="2"/>
          </p:cNvCxnSpPr>
          <p:nvPr/>
        </p:nvCxnSpPr>
        <p:spPr>
          <a:xfrm>
            <a:off x="4315968" y="4837770"/>
            <a:ext cx="1100512" cy="18960"/>
          </a:xfrm>
          <a:prstGeom prst="line">
            <a:avLst/>
          </a:prstGeom>
          <a:ln w="38100">
            <a:solidFill>
              <a:srgbClr val="C0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0" name="Table 5">
            <a:extLst>
              <a:ext uri="{FF2B5EF4-FFF2-40B4-BE49-F238E27FC236}">
                <a16:creationId xmlns:a16="http://schemas.microsoft.com/office/drawing/2014/main" id="{33A2761E-8956-4002-BBB0-5146EC3B5B77}"/>
              </a:ext>
            </a:extLst>
          </p:cNvPr>
          <p:cNvGraphicFramePr>
            <a:graphicFrameLocks noGrp="1"/>
          </p:cNvGraphicFramePr>
          <p:nvPr>
            <p:extLst>
              <p:ext uri="{D42A27DB-BD31-4B8C-83A1-F6EECF244321}">
                <p14:modId xmlns:p14="http://schemas.microsoft.com/office/powerpoint/2010/main" val="1554107516"/>
              </p:ext>
            </p:extLst>
          </p:nvPr>
        </p:nvGraphicFramePr>
        <p:xfrm>
          <a:off x="3774830" y="1473096"/>
          <a:ext cx="5709923" cy="1010920"/>
        </p:xfrm>
        <a:graphic>
          <a:graphicData uri="http://schemas.openxmlformats.org/drawingml/2006/table">
            <a:tbl>
              <a:tblPr>
                <a:tableStyleId>{073A0DAA-6AF3-43AB-8588-CEC1D06C72B9}</a:tableStyleId>
              </a:tblPr>
              <a:tblGrid>
                <a:gridCol w="1304544">
                  <a:extLst>
                    <a:ext uri="{9D8B030D-6E8A-4147-A177-3AD203B41FA5}">
                      <a16:colId xmlns:a16="http://schemas.microsoft.com/office/drawing/2014/main" val="1238514775"/>
                    </a:ext>
                  </a:extLst>
                </a:gridCol>
                <a:gridCol w="1633729">
                  <a:extLst>
                    <a:ext uri="{9D8B030D-6E8A-4147-A177-3AD203B41FA5}">
                      <a16:colId xmlns:a16="http://schemas.microsoft.com/office/drawing/2014/main" val="2103654370"/>
                    </a:ext>
                  </a:extLst>
                </a:gridCol>
                <a:gridCol w="1682496">
                  <a:extLst>
                    <a:ext uri="{9D8B030D-6E8A-4147-A177-3AD203B41FA5}">
                      <a16:colId xmlns:a16="http://schemas.microsoft.com/office/drawing/2014/main" val="2814079302"/>
                    </a:ext>
                  </a:extLst>
                </a:gridCol>
                <a:gridCol w="1089154">
                  <a:extLst>
                    <a:ext uri="{9D8B030D-6E8A-4147-A177-3AD203B41FA5}">
                      <a16:colId xmlns:a16="http://schemas.microsoft.com/office/drawing/2014/main" val="2470782181"/>
                    </a:ext>
                  </a:extLst>
                </a:gridCol>
              </a:tblGrid>
              <a:tr h="370840">
                <a:tc>
                  <a:txBody>
                    <a:bodyPr/>
                    <a:lstStyle/>
                    <a:p>
                      <a:pPr algn="ctr"/>
                      <a:r>
                        <a:rPr lang="en-US" dirty="0">
                          <a:solidFill>
                            <a:schemeClr val="tx1"/>
                          </a:solidFill>
                        </a:rPr>
                        <a:t>Source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 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Destination</a:t>
                      </a:r>
                      <a:br>
                        <a:rPr lang="en-US" dirty="0">
                          <a:solidFill>
                            <a:schemeClr val="tx1"/>
                          </a:solidFill>
                        </a:rPr>
                      </a:br>
                      <a:r>
                        <a:rPr lang="en-US" dirty="0" err="1">
                          <a:solidFill>
                            <a:schemeClr val="tx1"/>
                          </a:solidFill>
                        </a:rPr>
                        <a:t>SeqNo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Hop 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338477"/>
                  </a:ext>
                </a:extLst>
              </a:tr>
              <a:tr h="370840">
                <a:tc>
                  <a:txBody>
                    <a:bodyPr/>
                    <a:lstStyle/>
                    <a:p>
                      <a:pPr algn="ctr"/>
                      <a:r>
                        <a:rPr lang="en-US" dirty="0">
                          <a:solidFill>
                            <a:schemeClr val="tx1"/>
                          </a:solidFill>
                        </a:rPr>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3434692"/>
                  </a:ext>
                </a:extLst>
              </a:tr>
            </a:tbl>
          </a:graphicData>
        </a:graphic>
      </p:graphicFrame>
      <p:sp>
        <p:nvSpPr>
          <p:cNvPr id="21" name="TextBox 20">
            <a:extLst>
              <a:ext uri="{FF2B5EF4-FFF2-40B4-BE49-F238E27FC236}">
                <a16:creationId xmlns:a16="http://schemas.microsoft.com/office/drawing/2014/main" id="{E7688FD6-8B45-4A49-A907-A76C7F1FF383}"/>
              </a:ext>
            </a:extLst>
          </p:cNvPr>
          <p:cNvSpPr txBox="1"/>
          <p:nvPr/>
        </p:nvSpPr>
        <p:spPr>
          <a:xfrm>
            <a:off x="713256" y="2524052"/>
            <a:ext cx="10405847" cy="707886"/>
          </a:xfrm>
          <a:prstGeom prst="rect">
            <a:avLst/>
          </a:prstGeom>
          <a:noFill/>
        </p:spPr>
        <p:txBody>
          <a:bodyPr wrap="square" rtlCol="0">
            <a:spAutoFit/>
          </a:bodyPr>
          <a:lstStyle/>
          <a:p>
            <a:r>
              <a:rPr lang="en-US" sz="2000" dirty="0"/>
              <a:t>F sends response back to A via D</a:t>
            </a:r>
          </a:p>
          <a:p>
            <a:r>
              <a:rPr lang="en-US" sz="2000" dirty="0"/>
              <a:t>D opportunistically adds a routing table entry for F</a:t>
            </a:r>
          </a:p>
        </p:txBody>
      </p:sp>
    </p:spTree>
    <p:extLst>
      <p:ext uri="{BB962C8B-B14F-4D97-AF65-F5344CB8AC3E}">
        <p14:creationId xmlns:p14="http://schemas.microsoft.com/office/powerpoint/2010/main" val="2160403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58B7-14B2-429B-B2E4-8AE0569B2F3B}"/>
              </a:ext>
            </a:extLst>
          </p:cNvPr>
          <p:cNvSpPr>
            <a:spLocks noGrp="1"/>
          </p:cNvSpPr>
          <p:nvPr>
            <p:ph type="title"/>
          </p:nvPr>
        </p:nvSpPr>
        <p:spPr/>
        <p:txBody>
          <a:bodyPr/>
          <a:lstStyle/>
          <a:p>
            <a:r>
              <a:rPr lang="en-US" dirty="0"/>
              <a:t>Route maintenance in AODV</a:t>
            </a:r>
          </a:p>
        </p:txBody>
      </p:sp>
      <p:sp>
        <p:nvSpPr>
          <p:cNvPr id="3" name="Content Placeholder 2">
            <a:extLst>
              <a:ext uri="{FF2B5EF4-FFF2-40B4-BE49-F238E27FC236}">
                <a16:creationId xmlns:a16="http://schemas.microsoft.com/office/drawing/2014/main" id="{40D61D69-FE4E-4160-AB83-1DB0C72ACF3B}"/>
              </a:ext>
            </a:extLst>
          </p:cNvPr>
          <p:cNvSpPr>
            <a:spLocks noGrp="1"/>
          </p:cNvSpPr>
          <p:nvPr>
            <p:ph idx="1"/>
          </p:nvPr>
        </p:nvSpPr>
        <p:spPr/>
        <p:txBody>
          <a:bodyPr/>
          <a:lstStyle/>
          <a:p>
            <a:r>
              <a:rPr lang="en-US" dirty="0">
                <a:latin typeface="+mj-lt"/>
              </a:rPr>
              <a:t>If a link in the routing table breaks, all active neighbors are informed with Route Error (RERR) messages</a:t>
            </a:r>
          </a:p>
          <a:p>
            <a:pPr lvl="1"/>
            <a:r>
              <a:rPr lang="en-US" dirty="0">
                <a:latin typeface="+mj-lt"/>
              </a:rPr>
              <a:t>After some number of retransmissions and timeouts</a:t>
            </a:r>
          </a:p>
          <a:p>
            <a:pPr lvl="1"/>
            <a:r>
              <a:rPr lang="en-US" dirty="0">
                <a:latin typeface="+mj-lt"/>
              </a:rPr>
              <a:t>RERR contains destination address that broke</a:t>
            </a:r>
          </a:p>
          <a:p>
            <a:pPr lvl="1"/>
            <a:endParaRPr lang="en-US" dirty="0">
              <a:latin typeface="+mj-lt"/>
            </a:endParaRPr>
          </a:p>
          <a:p>
            <a:r>
              <a:rPr lang="en-US" dirty="0">
                <a:latin typeface="+mj-lt"/>
              </a:rPr>
              <a:t>Nodes receiving RERR can start RERQ for destination address</a:t>
            </a:r>
          </a:p>
          <a:p>
            <a:pPr lvl="1"/>
            <a:r>
              <a:rPr lang="en-US" dirty="0">
                <a:latin typeface="+mj-lt"/>
              </a:rPr>
              <a:t>Which lets them find a new path through the network</a:t>
            </a:r>
          </a:p>
          <a:p>
            <a:pPr lvl="1"/>
            <a:r>
              <a:rPr lang="en-US" dirty="0">
                <a:latin typeface="+mj-lt"/>
              </a:rPr>
              <a:t>And updates everyone’s cached next-hops</a:t>
            </a:r>
          </a:p>
        </p:txBody>
      </p:sp>
      <p:sp>
        <p:nvSpPr>
          <p:cNvPr id="4" name="Slide Number Placeholder 3">
            <a:extLst>
              <a:ext uri="{FF2B5EF4-FFF2-40B4-BE49-F238E27FC236}">
                <a16:creationId xmlns:a16="http://schemas.microsoft.com/office/drawing/2014/main" id="{B235CE01-6795-4FCE-A81B-CB664355DFC9}"/>
              </a:ext>
            </a:extLst>
          </p:cNvPr>
          <p:cNvSpPr>
            <a:spLocks noGrp="1"/>
          </p:cNvSpPr>
          <p:nvPr>
            <p:ph type="sldNum" sz="quarter" idx="12"/>
          </p:nvPr>
        </p:nvSpPr>
        <p:spPr/>
        <p:txBody>
          <a:bodyPr/>
          <a:lstStyle/>
          <a:p>
            <a:fld id="{0778C724-3839-4D76-A707-B4C23905D055}" type="slidenum">
              <a:rPr lang="en-US" smtClean="0"/>
              <a:t>96</a:t>
            </a:fld>
            <a:endParaRPr lang="en-US"/>
          </a:p>
        </p:txBody>
      </p:sp>
    </p:spTree>
    <p:extLst>
      <p:ext uri="{BB962C8B-B14F-4D97-AF65-F5344CB8AC3E}">
        <p14:creationId xmlns:p14="http://schemas.microsoft.com/office/powerpoint/2010/main" val="701042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8849-3EA5-4FD9-8BDC-D9F6AA7B01BD}"/>
              </a:ext>
            </a:extLst>
          </p:cNvPr>
          <p:cNvSpPr>
            <a:spLocks noGrp="1"/>
          </p:cNvSpPr>
          <p:nvPr>
            <p:ph type="title"/>
          </p:nvPr>
        </p:nvSpPr>
        <p:spPr/>
        <p:txBody>
          <a:bodyPr/>
          <a:lstStyle/>
          <a:p>
            <a:r>
              <a:rPr lang="en-US" dirty="0"/>
              <a:t>Tradeoffs for reactive routing</a:t>
            </a:r>
          </a:p>
        </p:txBody>
      </p:sp>
      <p:sp>
        <p:nvSpPr>
          <p:cNvPr id="3" name="Content Placeholder 2">
            <a:extLst>
              <a:ext uri="{FF2B5EF4-FFF2-40B4-BE49-F238E27FC236}">
                <a16:creationId xmlns:a16="http://schemas.microsoft.com/office/drawing/2014/main" id="{FCDBEB92-08C1-499D-9B01-1E80C0939CD7}"/>
              </a:ext>
            </a:extLst>
          </p:cNvPr>
          <p:cNvSpPr>
            <a:spLocks noGrp="1"/>
          </p:cNvSpPr>
          <p:nvPr>
            <p:ph idx="1"/>
          </p:nvPr>
        </p:nvSpPr>
        <p:spPr>
          <a:xfrm>
            <a:off x="838200" y="1825624"/>
            <a:ext cx="10515600" cy="4530725"/>
          </a:xfrm>
        </p:spPr>
        <p:txBody>
          <a:bodyPr/>
          <a:lstStyle/>
          <a:p>
            <a:r>
              <a:rPr lang="en-US" dirty="0"/>
              <a:t>Upside: no transmissions unless there is demand</a:t>
            </a:r>
          </a:p>
          <a:p>
            <a:pPr lvl="1"/>
            <a:r>
              <a:rPr lang="en-US" dirty="0"/>
              <a:t>Routes might appear, disappear, reappear, but no need to update if no one actually wants to transmit anything</a:t>
            </a:r>
          </a:p>
          <a:p>
            <a:pPr lvl="1"/>
            <a:endParaRPr lang="en-US" dirty="0"/>
          </a:p>
          <a:p>
            <a:r>
              <a:rPr lang="en-US" dirty="0"/>
              <a:t>Downside: large, variable delay when actually sending a packet</a:t>
            </a:r>
          </a:p>
          <a:p>
            <a:pPr lvl="1"/>
            <a:r>
              <a:rPr lang="en-US" dirty="0"/>
              <a:t>Full RREQ/RREP protocol before data can actually be sent</a:t>
            </a:r>
          </a:p>
          <a:p>
            <a:pPr lvl="1"/>
            <a:r>
              <a:rPr lang="en-US" dirty="0"/>
              <a:t>Route might have broken at some point</a:t>
            </a:r>
          </a:p>
          <a:p>
            <a:pPr lvl="2"/>
            <a:r>
              <a:rPr lang="en-US" dirty="0"/>
              <a:t>So data will be sent based on cached information</a:t>
            </a:r>
          </a:p>
          <a:p>
            <a:pPr lvl="2"/>
            <a:r>
              <a:rPr lang="en-US" dirty="0"/>
              <a:t>RERR will occur</a:t>
            </a:r>
          </a:p>
          <a:p>
            <a:pPr lvl="2"/>
            <a:r>
              <a:rPr lang="en-US" dirty="0"/>
              <a:t>RREQ/RREP will occur</a:t>
            </a:r>
          </a:p>
          <a:p>
            <a:pPr lvl="2"/>
            <a:r>
              <a:rPr lang="en-US" dirty="0"/>
              <a:t>Then data will be sent again</a:t>
            </a:r>
          </a:p>
        </p:txBody>
      </p:sp>
      <p:sp>
        <p:nvSpPr>
          <p:cNvPr id="4" name="Slide Number Placeholder 3">
            <a:extLst>
              <a:ext uri="{FF2B5EF4-FFF2-40B4-BE49-F238E27FC236}">
                <a16:creationId xmlns:a16="http://schemas.microsoft.com/office/drawing/2014/main" id="{B52C3184-B5BD-4B01-9231-5AF13B6F45AE}"/>
              </a:ext>
            </a:extLst>
          </p:cNvPr>
          <p:cNvSpPr>
            <a:spLocks noGrp="1"/>
          </p:cNvSpPr>
          <p:nvPr>
            <p:ph type="sldNum" sz="quarter" idx="12"/>
          </p:nvPr>
        </p:nvSpPr>
        <p:spPr/>
        <p:txBody>
          <a:bodyPr/>
          <a:lstStyle/>
          <a:p>
            <a:fld id="{0778C724-3839-4D76-A707-B4C23905D055}" type="slidenum">
              <a:rPr lang="en-US" smtClean="0"/>
              <a:t>97</a:t>
            </a:fld>
            <a:endParaRPr lang="en-US"/>
          </a:p>
        </p:txBody>
      </p:sp>
    </p:spTree>
    <p:extLst>
      <p:ext uri="{BB962C8B-B14F-4D97-AF65-F5344CB8AC3E}">
        <p14:creationId xmlns:p14="http://schemas.microsoft.com/office/powerpoint/2010/main" val="28303779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20F2-045D-4548-9B9A-7312C897E5FF}"/>
              </a:ext>
            </a:extLst>
          </p:cNvPr>
          <p:cNvSpPr>
            <a:spLocks noGrp="1"/>
          </p:cNvSpPr>
          <p:nvPr>
            <p:ph type="title"/>
          </p:nvPr>
        </p:nvSpPr>
        <p:spPr/>
        <p:txBody>
          <a:bodyPr/>
          <a:lstStyle/>
          <a:p>
            <a:r>
              <a:rPr lang="en-US" dirty="0"/>
              <a:t>Proactive routing</a:t>
            </a:r>
          </a:p>
        </p:txBody>
      </p:sp>
      <p:sp>
        <p:nvSpPr>
          <p:cNvPr id="3" name="Content Placeholder 2">
            <a:extLst>
              <a:ext uri="{FF2B5EF4-FFF2-40B4-BE49-F238E27FC236}">
                <a16:creationId xmlns:a16="http://schemas.microsoft.com/office/drawing/2014/main" id="{5EB33C0C-617A-4CA7-A688-2CE7B014EC3B}"/>
              </a:ext>
            </a:extLst>
          </p:cNvPr>
          <p:cNvSpPr>
            <a:spLocks noGrp="1"/>
          </p:cNvSpPr>
          <p:nvPr>
            <p:ph idx="1"/>
          </p:nvPr>
        </p:nvSpPr>
        <p:spPr/>
        <p:txBody>
          <a:bodyPr>
            <a:normAutofit lnSpcReduction="10000"/>
          </a:bodyPr>
          <a:lstStyle/>
          <a:p>
            <a:r>
              <a:rPr lang="en-US" dirty="0">
                <a:latin typeface="+mj-lt"/>
              </a:rPr>
              <a:t>Alternative to reactive is to know the routes ahead of time</a:t>
            </a:r>
          </a:p>
          <a:p>
            <a:pPr lvl="1"/>
            <a:endParaRPr lang="en-US" dirty="0">
              <a:latin typeface="+mj-lt"/>
            </a:endParaRPr>
          </a:p>
          <a:p>
            <a:r>
              <a:rPr lang="en-US" dirty="0">
                <a:latin typeface="+mj-lt"/>
              </a:rPr>
              <a:t>Periodically query for the possible routes in the network</a:t>
            </a:r>
          </a:p>
          <a:p>
            <a:pPr lvl="1"/>
            <a:r>
              <a:rPr lang="en-US" dirty="0">
                <a:latin typeface="+mj-lt"/>
              </a:rPr>
              <a:t>Save all routes that are important (maybe just all routes?)</a:t>
            </a:r>
          </a:p>
          <a:p>
            <a:pPr lvl="1"/>
            <a:r>
              <a:rPr lang="en-US" dirty="0">
                <a:latin typeface="+mj-lt"/>
              </a:rPr>
              <a:t>Also redetermine routes whenever topology changes (nodes join/leave)</a:t>
            </a:r>
          </a:p>
          <a:p>
            <a:pPr lvl="1"/>
            <a:endParaRPr lang="en-US" dirty="0">
              <a:latin typeface="+mj-lt"/>
            </a:endParaRPr>
          </a:p>
          <a:p>
            <a:r>
              <a:rPr lang="en-US" dirty="0">
                <a:latin typeface="+mj-lt"/>
              </a:rPr>
              <a:t>Upside: when a packet arrives, route to destination is already known</a:t>
            </a:r>
          </a:p>
          <a:p>
            <a:pPr lvl="1"/>
            <a:endParaRPr lang="en-US" dirty="0">
              <a:latin typeface="+mj-lt"/>
            </a:endParaRPr>
          </a:p>
          <a:p>
            <a:r>
              <a:rPr lang="en-US" dirty="0">
                <a:latin typeface="+mj-lt"/>
              </a:rPr>
              <a:t>Downside: requires more memory and effort on part of routers</a:t>
            </a:r>
          </a:p>
          <a:p>
            <a:pPr lvl="1"/>
            <a:r>
              <a:rPr lang="en-US" dirty="0">
                <a:latin typeface="+mj-lt"/>
              </a:rPr>
              <a:t>Wastes some network bandwidth on checking for route changes</a:t>
            </a:r>
          </a:p>
        </p:txBody>
      </p:sp>
      <p:sp>
        <p:nvSpPr>
          <p:cNvPr id="4" name="Slide Number Placeholder 3">
            <a:extLst>
              <a:ext uri="{FF2B5EF4-FFF2-40B4-BE49-F238E27FC236}">
                <a16:creationId xmlns:a16="http://schemas.microsoft.com/office/drawing/2014/main" id="{79A002C9-80A6-4FFE-A3AB-E0C973C0C1E9}"/>
              </a:ext>
            </a:extLst>
          </p:cNvPr>
          <p:cNvSpPr>
            <a:spLocks noGrp="1"/>
          </p:cNvSpPr>
          <p:nvPr>
            <p:ph type="sldNum" sz="quarter" idx="12"/>
          </p:nvPr>
        </p:nvSpPr>
        <p:spPr/>
        <p:txBody>
          <a:bodyPr/>
          <a:lstStyle/>
          <a:p>
            <a:fld id="{0778C724-3839-4D76-A707-B4C23905D055}" type="slidenum">
              <a:rPr lang="en-US" smtClean="0"/>
              <a:t>98</a:t>
            </a:fld>
            <a:endParaRPr lang="en-US"/>
          </a:p>
        </p:txBody>
      </p:sp>
    </p:spTree>
    <p:extLst>
      <p:ext uri="{BB962C8B-B14F-4D97-AF65-F5344CB8AC3E}">
        <p14:creationId xmlns:p14="http://schemas.microsoft.com/office/powerpoint/2010/main" val="22622019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RPL</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18590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5874</Words>
  <Application>Microsoft Macintosh PowerPoint</Application>
  <PresentationFormat>Widescreen</PresentationFormat>
  <Paragraphs>1047</Paragraphs>
  <Slides>106</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106</vt:i4>
      </vt:variant>
    </vt:vector>
  </HeadingPairs>
  <TitlesOfParts>
    <vt:vector size="115" baseType="lpstr">
      <vt:lpstr>Arial</vt:lpstr>
      <vt:lpstr>Calibri</vt:lpstr>
      <vt:lpstr>Calibri Light</vt:lpstr>
      <vt:lpstr>Consolas</vt:lpstr>
      <vt:lpstr>Seravek Light</vt:lpstr>
      <vt:lpstr>Tahoma</vt:lpstr>
      <vt:lpstr>Times New Roman</vt:lpstr>
      <vt:lpstr>Wingdings</vt:lpstr>
      <vt:lpstr>Office Theme</vt:lpstr>
      <vt:lpstr>Wireless Networking</vt:lpstr>
      <vt:lpstr>Discussion regarding the project</vt:lpstr>
      <vt:lpstr>Roadmap of the lecture today</vt:lpstr>
      <vt:lpstr>Overview of Global Positioning System</vt:lpstr>
      <vt:lpstr>What do you mean by the term localization?</vt:lpstr>
      <vt:lpstr>GPS PHY</vt:lpstr>
      <vt:lpstr>GPS transmissions</vt:lpstr>
      <vt:lpstr>Problem with RSSI-based distance – not accurate</vt:lpstr>
      <vt:lpstr>Time of flight (also known as time of arrival, ToA)</vt:lpstr>
      <vt:lpstr>Time difference of arrival (TDoA)</vt:lpstr>
      <vt:lpstr>Time difference of arrival with different mediums</vt:lpstr>
      <vt:lpstr>PowerPoint Presentation</vt:lpstr>
      <vt:lpstr>Angle of arrival (AoA)</vt:lpstr>
      <vt:lpstr>Fingerprinting overview</vt:lpstr>
      <vt:lpstr>How to discover nodes or devices nearby</vt:lpstr>
      <vt:lpstr>How to perform neighbor discovery?</vt:lpstr>
      <vt:lpstr>Synchronous neighbor discovery</vt:lpstr>
      <vt:lpstr>Drawbacks to synchronous neighbor discovery?</vt:lpstr>
      <vt:lpstr>Asynchronous Protocols</vt:lpstr>
      <vt:lpstr>Birthday Paradox</vt:lpstr>
      <vt:lpstr>PowerPoint Presentation</vt:lpstr>
      <vt:lpstr>DISCO - Asynchronous neighbor discovery algorithm </vt:lpstr>
      <vt:lpstr>Example application: air quality monitoring</vt:lpstr>
      <vt:lpstr>We need another network option</vt:lpstr>
      <vt:lpstr>Long-range,low-data needs are not easily met </vt:lpstr>
      <vt:lpstr>Long-range, Low-power: design choices</vt:lpstr>
      <vt:lpstr>Design a low-power wide-area network</vt:lpstr>
      <vt:lpstr>Long-range CSMA is problematic</vt:lpstr>
      <vt:lpstr>LPWANs overview (common qualities)</vt:lpstr>
      <vt:lpstr>LoRaWAN</vt:lpstr>
      <vt:lpstr>LoRa employs a different modulation scheme</vt:lpstr>
      <vt:lpstr>Spreading factor of CSS modulation</vt:lpstr>
      <vt:lpstr>LoRa data rates</vt:lpstr>
      <vt:lpstr>LoRaWAN MAC</vt:lpstr>
      <vt:lpstr>LoRa link budget and transmission range</vt:lpstr>
      <vt:lpstr>LoRaWAN network providers</vt:lpstr>
      <vt:lpstr>Sigfox</vt:lpstr>
      <vt:lpstr>Sigfox PHY</vt:lpstr>
      <vt:lpstr>Sigfox unbalanced uplink and downlink</vt:lpstr>
      <vt:lpstr>Sigfox link budget</vt:lpstr>
      <vt:lpstr>Sigfox MAC</vt:lpstr>
      <vt:lpstr>Sigfox deployments</vt:lpstr>
      <vt:lpstr>IEEE standard for LPWANs</vt:lpstr>
      <vt:lpstr>802.11ah allows multiple bandwidth allocations</vt:lpstr>
      <vt:lpstr>Roadmap of the lecture today</vt:lpstr>
      <vt:lpstr>PowerPoint Presentation</vt:lpstr>
      <vt:lpstr>What do you mean by routing?</vt:lpstr>
      <vt:lpstr>Performing routing in the wired networks</vt:lpstr>
      <vt:lpstr>Performing routing in the wireless networks</vt:lpstr>
      <vt:lpstr>For the same distance, is it better to have direct or multi-hop path?</vt:lpstr>
      <vt:lpstr>But, for energy Consumption …</vt:lpstr>
      <vt:lpstr>What are the simplest routing solutions?</vt:lpstr>
      <vt:lpstr>Many-to-one routing</vt:lpstr>
      <vt:lpstr>Mesh Routing</vt:lpstr>
      <vt:lpstr>Roadmap of the lecture today</vt:lpstr>
      <vt:lpstr>What is the mesh equivalent of broadcast?</vt:lpstr>
      <vt:lpstr>What is the mesh equivalent of broadcast?</vt:lpstr>
      <vt:lpstr>What is the mesh equivalent of broadcast?</vt:lpstr>
      <vt:lpstr>Glossy: what if we expand broadcast range by having multiple nodes participate?</vt:lpstr>
      <vt:lpstr>Glossy key techniques</vt:lpstr>
      <vt:lpstr>Synchronous transmissions</vt:lpstr>
      <vt:lpstr>Fast packet propagation in Glossy</vt:lpstr>
      <vt:lpstr>Fast packet propagation in Glossy</vt:lpstr>
      <vt:lpstr>Fast packet propagation in Glossy</vt:lpstr>
      <vt:lpstr>Fast packet propagation in Glossy</vt:lpstr>
      <vt:lpstr>Glossy details</vt:lpstr>
      <vt:lpstr>Glossy details</vt:lpstr>
      <vt:lpstr>Glossy details</vt:lpstr>
      <vt:lpstr>Glossy details</vt:lpstr>
      <vt:lpstr>Glossy details</vt:lpstr>
      <vt:lpstr>Glossy details</vt:lpstr>
      <vt:lpstr>Glossy implementation</vt:lpstr>
      <vt:lpstr>Roadmap of the lecture today</vt:lpstr>
      <vt:lpstr>Routing in wireless mesh and routing metrics</vt:lpstr>
      <vt:lpstr>Reliability as a cost metric</vt:lpstr>
      <vt:lpstr>Routing metrics for internet of things</vt:lpstr>
      <vt:lpstr>Low-power wireless links: PRR, RSSI</vt:lpstr>
      <vt:lpstr>Measuring Low-Power Wireless Link Quality</vt:lpstr>
      <vt:lpstr>Measuring Low-Power Wireless Link Quality</vt:lpstr>
      <vt:lpstr>Who are my neighbors?</vt:lpstr>
      <vt:lpstr>Who are my neighbors?</vt:lpstr>
      <vt:lpstr>Expected number of transmissions: ETX </vt:lpstr>
      <vt:lpstr>Performing routing using the shortest path</vt:lpstr>
      <vt:lpstr>Classification of the routing protocols</vt:lpstr>
      <vt:lpstr>Reactive routing</vt:lpstr>
      <vt:lpstr>Distance-Vector </vt:lpstr>
      <vt:lpstr>Ad-hoc On-demand Distance Vector Routing (AODV)</vt:lpstr>
      <vt:lpstr>AODV Route Requests (RREQs)</vt:lpstr>
      <vt:lpstr>Example AODV RREQ (A to F)</vt:lpstr>
      <vt:lpstr>Example AODV RREQ (A to F)</vt:lpstr>
      <vt:lpstr>Example AODV RREQ (A to F)</vt:lpstr>
      <vt:lpstr>Example AODV RREQ (A to F)</vt:lpstr>
      <vt:lpstr>Example AODV RREQ (A to F)</vt:lpstr>
      <vt:lpstr>AODV Route Response (RREP)</vt:lpstr>
      <vt:lpstr>Example AODV RREP (F to A)</vt:lpstr>
      <vt:lpstr>Route maintenance in AODV</vt:lpstr>
      <vt:lpstr>Tradeoffs for reactive routing</vt:lpstr>
      <vt:lpstr>Proactive routing</vt:lpstr>
      <vt:lpstr>PowerPoint Presentation</vt:lpstr>
      <vt:lpstr>Routing Protocol for Low Power and Lossy Networks (RPL)</vt:lpstr>
      <vt:lpstr>Routing Protocol for Low Power and Lossy Networks (RPL)</vt:lpstr>
      <vt:lpstr>Routing Protocol for Low Power and Lossy Networks (RPL)</vt:lpstr>
      <vt:lpstr>Routing Protocol for Low Power and Lossy Networks (RPL)</vt:lpstr>
      <vt:lpstr>RPL:  Control Messages</vt:lpstr>
      <vt:lpstr>Roadmap of the lecture today</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18</cp:revision>
  <dcterms:created xsi:type="dcterms:W3CDTF">2020-02-17T19:00:36Z</dcterms:created>
  <dcterms:modified xsi:type="dcterms:W3CDTF">2024-04-12T10:16:11Z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 NUS Confidential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2024-03-08T08:24:22Z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3df0b8fd-ca65-41e8-b20f-1ca0f17c011e</vt:lpwstr>
  </property>
  <property fmtid="{D5CDD505-2E9C-101B-9397-08002B2CF9AE}" pid="10" name="MSIP_Label_4e045e4e-d60e-4c86-8512-0f70a0407fd6_ContentBits">
    <vt:lpwstr>0</vt:lpwstr>
  </property>
</Properties>
</file>